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</p:sldIdLst>
  <p:sldSz cy="6858000" cx="12192000"/>
  <p:notesSz cx="7010400" cy="9296400"/>
  <p:embeddedFontLst>
    <p:embeddedFont>
      <p:font typeface="Arial Black"/>
      <p:regular r:id="rId5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59" roundtripDataSignature="AMtx7mhdq4z8s8pxhhpts511XEweim8Ut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11" Type="http://schemas.openxmlformats.org/officeDocument/2006/relationships/slide" Target="slides/slide7.xml"/><Relationship Id="rId55" Type="http://schemas.openxmlformats.org/officeDocument/2006/relationships/slide" Target="slides/slide51.xml"/><Relationship Id="rId10" Type="http://schemas.openxmlformats.org/officeDocument/2006/relationships/slide" Target="slides/slide6.xml"/><Relationship Id="rId54" Type="http://schemas.openxmlformats.org/officeDocument/2006/relationships/slide" Target="slides/slide50.xml"/><Relationship Id="rId13" Type="http://schemas.openxmlformats.org/officeDocument/2006/relationships/slide" Target="slides/slide9.xml"/><Relationship Id="rId57" Type="http://schemas.openxmlformats.org/officeDocument/2006/relationships/slide" Target="slides/slide53.xml"/><Relationship Id="rId12" Type="http://schemas.openxmlformats.org/officeDocument/2006/relationships/slide" Target="slides/slide8.xml"/><Relationship Id="rId56" Type="http://schemas.openxmlformats.org/officeDocument/2006/relationships/slide" Target="slides/slide52.xml"/><Relationship Id="rId15" Type="http://schemas.openxmlformats.org/officeDocument/2006/relationships/slide" Target="slides/slide11.xml"/><Relationship Id="rId59" Type="http://customschemas.google.com/relationships/presentationmetadata" Target="metadata"/><Relationship Id="rId14" Type="http://schemas.openxmlformats.org/officeDocument/2006/relationships/slide" Target="slides/slide10.xml"/><Relationship Id="rId58" Type="http://schemas.openxmlformats.org/officeDocument/2006/relationships/font" Target="fonts/ArialBlack-regular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1"/>
            <a:ext cx="3037840" cy="466434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970938" y="1"/>
            <a:ext cx="3037840" cy="466434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717550" y="1162050"/>
            <a:ext cx="5575300" cy="3136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829968"/>
            <a:ext cx="3037840" cy="466433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970938" y="8829968"/>
            <a:ext cx="3037840" cy="466433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39d6414ca10_0_0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2" name="Google Shape;162;g39d6414ca10_0_0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3" name="Google Shape;163;g39d6414ca10_0_0:notes"/>
          <p:cNvSpPr txBox="1"/>
          <p:nvPr>
            <p:ph idx="12" type="sldNum"/>
          </p:nvPr>
        </p:nvSpPr>
        <p:spPr>
          <a:xfrm>
            <a:off x="3970938" y="8829968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39d6414ca10_0_118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9" name="Google Shape;289;g39d6414ca10_0_118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0" name="Google Shape;290;g39d6414ca10_0_118:notes"/>
          <p:cNvSpPr txBox="1"/>
          <p:nvPr>
            <p:ph idx="12" type="sldNum"/>
          </p:nvPr>
        </p:nvSpPr>
        <p:spPr>
          <a:xfrm>
            <a:off x="3970938" y="8829968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39d6414ca10_0_136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8" name="Google Shape;308;g39d6414ca10_0_136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9" name="Google Shape;309;g39d6414ca10_0_136:notes"/>
          <p:cNvSpPr txBox="1"/>
          <p:nvPr>
            <p:ph idx="12" type="sldNum"/>
          </p:nvPr>
        </p:nvSpPr>
        <p:spPr>
          <a:xfrm>
            <a:off x="3970938" y="8829968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94a9e633d9_0_166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4" name="Google Shape;324;g394a9e633d9_0_166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https://www.ncsc.gov.uk/static-assets/documents/PwnedPasswordsTop100k.txt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5" name="Google Shape;325;g394a9e633d9_0_166:notes"/>
          <p:cNvSpPr txBox="1"/>
          <p:nvPr>
            <p:ph idx="12" type="sldNum"/>
          </p:nvPr>
        </p:nvSpPr>
        <p:spPr>
          <a:xfrm>
            <a:off x="3970938" y="8829968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39d6414ca10_0_302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2" name="Google Shape;332;g39d6414ca10_0_302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3" name="Google Shape;333;g39d6414ca10_0_302:notes"/>
          <p:cNvSpPr txBox="1"/>
          <p:nvPr>
            <p:ph idx="12" type="sldNum"/>
          </p:nvPr>
        </p:nvSpPr>
        <p:spPr>
          <a:xfrm>
            <a:off x="3970938" y="8829968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39d6414ca10_0_321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2" name="Google Shape;352;g39d6414ca10_0_321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53" name="Google Shape;353;g39d6414ca10_0_321:notes"/>
          <p:cNvSpPr txBox="1"/>
          <p:nvPr>
            <p:ph idx="12" type="sldNum"/>
          </p:nvPr>
        </p:nvSpPr>
        <p:spPr>
          <a:xfrm>
            <a:off x="3970938" y="8829968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39d6414ca10_0_331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3" name="Google Shape;363;g39d6414ca10_0_331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64" name="Google Shape;364;g39d6414ca10_0_331:notes"/>
          <p:cNvSpPr txBox="1"/>
          <p:nvPr>
            <p:ph idx="12" type="sldNum"/>
          </p:nvPr>
        </p:nvSpPr>
        <p:spPr>
          <a:xfrm>
            <a:off x="3970938" y="8829968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39d6414ca10_0_346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9" name="Google Shape;379;g39d6414ca10_0_346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80" name="Google Shape;380;g39d6414ca10_0_346:notes"/>
          <p:cNvSpPr txBox="1"/>
          <p:nvPr>
            <p:ph idx="12" type="sldNum"/>
          </p:nvPr>
        </p:nvSpPr>
        <p:spPr>
          <a:xfrm>
            <a:off x="3970938" y="8829968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39d6414ca10_0_361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5" name="Google Shape;395;g39d6414ca10_0_361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96" name="Google Shape;396;g39d6414ca10_0_361:notes"/>
          <p:cNvSpPr txBox="1"/>
          <p:nvPr>
            <p:ph idx="12" type="sldNum"/>
          </p:nvPr>
        </p:nvSpPr>
        <p:spPr>
          <a:xfrm>
            <a:off x="3970938" y="8829968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39d6414ca10_0_376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1" name="Google Shape;411;g39d6414ca10_0_376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12" name="Google Shape;412;g39d6414ca10_0_376:notes"/>
          <p:cNvSpPr txBox="1"/>
          <p:nvPr>
            <p:ph idx="12" type="sldNum"/>
          </p:nvPr>
        </p:nvSpPr>
        <p:spPr>
          <a:xfrm>
            <a:off x="3970938" y="8829968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39d6414ca10_0_394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0" name="Google Shape;430;g39d6414ca10_0_394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31" name="Google Shape;431;g39d6414ca10_0_394:notes"/>
          <p:cNvSpPr txBox="1"/>
          <p:nvPr>
            <p:ph idx="12" type="sldNum"/>
          </p:nvPr>
        </p:nvSpPr>
        <p:spPr>
          <a:xfrm>
            <a:off x="3970938" y="8829968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39d6414ca10_0_14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7" name="Google Shape;177;g39d6414ca10_0_14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8" name="Google Shape;178;g39d6414ca10_0_14:notes"/>
          <p:cNvSpPr txBox="1"/>
          <p:nvPr>
            <p:ph idx="12" type="sldNum"/>
          </p:nvPr>
        </p:nvSpPr>
        <p:spPr>
          <a:xfrm>
            <a:off x="3970938" y="8829968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39d6414ca10_0_409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6" name="Google Shape;446;g39d6414ca10_0_409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47" name="Google Shape;447;g39d6414ca10_0_409:notes"/>
          <p:cNvSpPr txBox="1"/>
          <p:nvPr>
            <p:ph idx="12" type="sldNum"/>
          </p:nvPr>
        </p:nvSpPr>
        <p:spPr>
          <a:xfrm>
            <a:off x="3970938" y="8829968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39d6414ca10_0_424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2" name="Google Shape;462;g39d6414ca10_0_424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63" name="Google Shape;463;g39d6414ca10_0_424:notes"/>
          <p:cNvSpPr txBox="1"/>
          <p:nvPr>
            <p:ph idx="12" type="sldNum"/>
          </p:nvPr>
        </p:nvSpPr>
        <p:spPr>
          <a:xfrm>
            <a:off x="3970938" y="8829968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39d6414ca10_0_439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8" name="Google Shape;478;g39d6414ca10_0_439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79" name="Google Shape;479;g39d6414ca10_0_439:notes"/>
          <p:cNvSpPr txBox="1"/>
          <p:nvPr>
            <p:ph idx="12" type="sldNum"/>
          </p:nvPr>
        </p:nvSpPr>
        <p:spPr>
          <a:xfrm>
            <a:off x="3970938" y="8829968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39d6414ca10_0_457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7" name="Google Shape;497;g39d6414ca10_0_457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98" name="Google Shape;498;g39d6414ca10_0_457:notes"/>
          <p:cNvSpPr txBox="1"/>
          <p:nvPr>
            <p:ph idx="12" type="sldNum"/>
          </p:nvPr>
        </p:nvSpPr>
        <p:spPr>
          <a:xfrm>
            <a:off x="3970938" y="8829968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39d6414ca10_0_472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3" name="Google Shape;513;g39d6414ca10_0_472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14" name="Google Shape;514;g39d6414ca10_0_472:notes"/>
          <p:cNvSpPr txBox="1"/>
          <p:nvPr>
            <p:ph idx="12" type="sldNum"/>
          </p:nvPr>
        </p:nvSpPr>
        <p:spPr>
          <a:xfrm>
            <a:off x="3970938" y="8829968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39d6414ca10_0_487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9" name="Google Shape;529;g39d6414ca10_0_487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30" name="Google Shape;530;g39d6414ca10_0_487:notes"/>
          <p:cNvSpPr txBox="1"/>
          <p:nvPr>
            <p:ph idx="12" type="sldNum"/>
          </p:nvPr>
        </p:nvSpPr>
        <p:spPr>
          <a:xfrm>
            <a:off x="3970938" y="8829968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39d6414ca10_0_502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5" name="Google Shape;545;g39d6414ca10_0_502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46" name="Google Shape;546;g39d6414ca10_0_502:notes"/>
          <p:cNvSpPr txBox="1"/>
          <p:nvPr>
            <p:ph idx="12" type="sldNum"/>
          </p:nvPr>
        </p:nvSpPr>
        <p:spPr>
          <a:xfrm>
            <a:off x="3970938" y="8829968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39d6414ca10_0_520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4" name="Google Shape;564;g39d6414ca10_0_520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65" name="Google Shape;565;g39d6414ca10_0_520:notes"/>
          <p:cNvSpPr txBox="1"/>
          <p:nvPr>
            <p:ph idx="12" type="sldNum"/>
          </p:nvPr>
        </p:nvSpPr>
        <p:spPr>
          <a:xfrm>
            <a:off x="3970938" y="8829968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39d6414ca10_0_535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0" name="Google Shape;580;g39d6414ca10_0_535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81" name="Google Shape;581;g39d6414ca10_0_535:notes"/>
          <p:cNvSpPr txBox="1"/>
          <p:nvPr>
            <p:ph idx="12" type="sldNum"/>
          </p:nvPr>
        </p:nvSpPr>
        <p:spPr>
          <a:xfrm>
            <a:off x="3970938" y="8829968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39d6414ca10_0_550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6" name="Google Shape;596;g39d6414ca10_0_550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97" name="Google Shape;597;g39d6414ca10_0_550:notes"/>
          <p:cNvSpPr txBox="1"/>
          <p:nvPr>
            <p:ph idx="12" type="sldNum"/>
          </p:nvPr>
        </p:nvSpPr>
        <p:spPr>
          <a:xfrm>
            <a:off x="3970938" y="8829968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39d6414ca10_0_24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8" name="Google Shape;188;g39d6414ca10_0_24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9" name="Google Shape;189;g39d6414ca10_0_24:notes"/>
          <p:cNvSpPr txBox="1"/>
          <p:nvPr>
            <p:ph idx="12" type="sldNum"/>
          </p:nvPr>
        </p:nvSpPr>
        <p:spPr>
          <a:xfrm>
            <a:off x="3970938" y="8829968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39d6414ca10_0_565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2" name="Google Shape;612;g39d6414ca10_0_565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13" name="Google Shape;613;g39d6414ca10_0_565:notes"/>
          <p:cNvSpPr txBox="1"/>
          <p:nvPr>
            <p:ph idx="12" type="sldNum"/>
          </p:nvPr>
        </p:nvSpPr>
        <p:spPr>
          <a:xfrm>
            <a:off x="3970938" y="8829968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g39d6414ca10_0_583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1" name="Google Shape;631;g39d6414ca10_0_583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32" name="Google Shape;632;g39d6414ca10_0_583:notes"/>
          <p:cNvSpPr txBox="1"/>
          <p:nvPr>
            <p:ph idx="12" type="sldNum"/>
          </p:nvPr>
        </p:nvSpPr>
        <p:spPr>
          <a:xfrm>
            <a:off x="3970938" y="8829968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39d6414ca10_0_598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7" name="Google Shape;647;g39d6414ca10_0_598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48" name="Google Shape;648;g39d6414ca10_0_598:notes"/>
          <p:cNvSpPr txBox="1"/>
          <p:nvPr>
            <p:ph idx="12" type="sldNum"/>
          </p:nvPr>
        </p:nvSpPr>
        <p:spPr>
          <a:xfrm>
            <a:off x="3970938" y="8829968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g39d6414ca10_0_613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3" name="Google Shape;663;g39d6414ca10_0_613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64" name="Google Shape;664;g39d6414ca10_0_613:notes"/>
          <p:cNvSpPr txBox="1"/>
          <p:nvPr>
            <p:ph idx="12" type="sldNum"/>
          </p:nvPr>
        </p:nvSpPr>
        <p:spPr>
          <a:xfrm>
            <a:off x="3970938" y="8829968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38de0571ff3_0_0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2" name="Google Shape;682;g38de0571ff3_0_0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https://www.ncsc.gov.uk/static-assets/documents/PwnedPasswordsTop100k.txt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83" name="Google Shape;683;g38de0571ff3_0_0:notes"/>
          <p:cNvSpPr txBox="1"/>
          <p:nvPr>
            <p:ph idx="12" type="sldNum"/>
          </p:nvPr>
        </p:nvSpPr>
        <p:spPr>
          <a:xfrm>
            <a:off x="3970938" y="8829968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g39d6414ca10_0_782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0" name="Google Shape;690;g39d6414ca10_0_782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91" name="Google Shape;691;g39d6414ca10_0_782:notes"/>
          <p:cNvSpPr txBox="1"/>
          <p:nvPr>
            <p:ph idx="12" type="sldNum"/>
          </p:nvPr>
        </p:nvSpPr>
        <p:spPr>
          <a:xfrm>
            <a:off x="3970938" y="8829968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g39d6414ca10_0_796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5" name="Google Shape;705;g39d6414ca10_0_796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06" name="Google Shape;706;g39d6414ca10_0_796:notes"/>
          <p:cNvSpPr txBox="1"/>
          <p:nvPr>
            <p:ph idx="12" type="sldNum"/>
          </p:nvPr>
        </p:nvSpPr>
        <p:spPr>
          <a:xfrm>
            <a:off x="3970938" y="8829968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g39d6414ca10_0_806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6" name="Google Shape;716;g39d6414ca10_0_806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17" name="Google Shape;717;g39d6414ca10_0_806:notes"/>
          <p:cNvSpPr txBox="1"/>
          <p:nvPr>
            <p:ph idx="12" type="sldNum"/>
          </p:nvPr>
        </p:nvSpPr>
        <p:spPr>
          <a:xfrm>
            <a:off x="3970938" y="8829968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g39d6414ca10_0_819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0" name="Google Shape;730;g39d6414ca10_0_819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31" name="Google Shape;731;g39d6414ca10_0_819:notes"/>
          <p:cNvSpPr txBox="1"/>
          <p:nvPr>
            <p:ph idx="12" type="sldNum"/>
          </p:nvPr>
        </p:nvSpPr>
        <p:spPr>
          <a:xfrm>
            <a:off x="3970938" y="8829968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g39d6414ca10_0_833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5" name="Google Shape;745;g39d6414ca10_0_833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46" name="Google Shape;746;g39d6414ca10_0_833:notes"/>
          <p:cNvSpPr txBox="1"/>
          <p:nvPr>
            <p:ph idx="12" type="sldNum"/>
          </p:nvPr>
        </p:nvSpPr>
        <p:spPr>
          <a:xfrm>
            <a:off x="3970938" y="8829968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39d6414ca10_0_36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1" name="Google Shape;201;g39d6414ca10_0_36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2" name="Google Shape;202;g39d6414ca10_0_36:notes"/>
          <p:cNvSpPr txBox="1"/>
          <p:nvPr>
            <p:ph idx="12" type="sldNum"/>
          </p:nvPr>
        </p:nvSpPr>
        <p:spPr>
          <a:xfrm>
            <a:off x="3970938" y="8829968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g39d6414ca10_0_852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5" name="Google Shape;765;g39d6414ca10_0_852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66" name="Google Shape;766;g39d6414ca10_0_852:notes"/>
          <p:cNvSpPr txBox="1"/>
          <p:nvPr>
            <p:ph idx="12" type="sldNum"/>
          </p:nvPr>
        </p:nvSpPr>
        <p:spPr>
          <a:xfrm>
            <a:off x="3970938" y="8829968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g39d6414ca10_0_866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80" name="Google Shape;780;g39d6414ca10_0_866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81" name="Google Shape;781;g39d6414ca10_0_866:notes"/>
          <p:cNvSpPr txBox="1"/>
          <p:nvPr>
            <p:ph idx="12" type="sldNum"/>
          </p:nvPr>
        </p:nvSpPr>
        <p:spPr>
          <a:xfrm>
            <a:off x="3970938" y="8829968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g39d6414ca10_0_885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00" name="Google Shape;800;g39d6414ca10_0_885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01" name="Google Shape;801;g39d6414ca10_0_885:notes"/>
          <p:cNvSpPr txBox="1"/>
          <p:nvPr>
            <p:ph idx="12" type="sldNum"/>
          </p:nvPr>
        </p:nvSpPr>
        <p:spPr>
          <a:xfrm>
            <a:off x="3970938" y="8829968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3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g39d6414ca10_0_899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15" name="Google Shape;815;g39d6414ca10_0_899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16" name="Google Shape;816;g39d6414ca10_0_899:notes"/>
          <p:cNvSpPr txBox="1"/>
          <p:nvPr>
            <p:ph idx="12" type="sldNum"/>
          </p:nvPr>
        </p:nvSpPr>
        <p:spPr>
          <a:xfrm>
            <a:off x="3970938" y="8829968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7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g39d6414ca10_0_922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39" name="Google Shape;839;g39d6414ca10_0_922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40" name="Google Shape;840;g39d6414ca10_0_922:notes"/>
          <p:cNvSpPr txBox="1"/>
          <p:nvPr>
            <p:ph idx="12" type="sldNum"/>
          </p:nvPr>
        </p:nvSpPr>
        <p:spPr>
          <a:xfrm>
            <a:off x="3970938" y="8829968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g39d6414ca10_0_935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53" name="Google Shape;853;g39d6414ca10_0_935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54" name="Google Shape;854;g39d6414ca10_0_935:notes"/>
          <p:cNvSpPr txBox="1"/>
          <p:nvPr>
            <p:ph idx="12" type="sldNum"/>
          </p:nvPr>
        </p:nvSpPr>
        <p:spPr>
          <a:xfrm>
            <a:off x="3970938" y="8829968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8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g38de0571ff3_0_14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70" name="Google Shape;870;g38de0571ff3_0_14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https://www.ncsc.gov.uk/static-assets/documents/PwnedPasswordsTop100k.txt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71" name="Google Shape;871;g38de0571ff3_0_14:notes"/>
          <p:cNvSpPr txBox="1"/>
          <p:nvPr>
            <p:ph idx="12" type="sldNum"/>
          </p:nvPr>
        </p:nvSpPr>
        <p:spPr>
          <a:xfrm>
            <a:off x="3970938" y="8829968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6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g39d62ae3b7c_0_0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78" name="Google Shape;878;g39d62ae3b7c_0_0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https://www.ncsc.gov.uk/static-assets/documents/PwnedPasswordsTop100k.txt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79" name="Google Shape;879;g39d62ae3b7c_0_0:notes"/>
          <p:cNvSpPr txBox="1"/>
          <p:nvPr>
            <p:ph idx="12" type="sldNum"/>
          </p:nvPr>
        </p:nvSpPr>
        <p:spPr>
          <a:xfrm>
            <a:off x="3970938" y="8829968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4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g39d6414ca10_0_1102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86" name="Google Shape;886;g39d6414ca10_0_1102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87" name="Google Shape;887;g39d6414ca10_0_1102:notes"/>
          <p:cNvSpPr txBox="1"/>
          <p:nvPr>
            <p:ph idx="12" type="sldNum"/>
          </p:nvPr>
        </p:nvSpPr>
        <p:spPr>
          <a:xfrm>
            <a:off x="3970938" y="8829968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3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g39d6414ca10_0_1120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05" name="Google Shape;905;g39d6414ca10_0_1120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06" name="Google Shape;906;g39d6414ca10_0_1120:notes"/>
          <p:cNvSpPr txBox="1"/>
          <p:nvPr>
            <p:ph idx="12" type="sldNum"/>
          </p:nvPr>
        </p:nvSpPr>
        <p:spPr>
          <a:xfrm>
            <a:off x="3970938" y="8829968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39d6414ca10_0_48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4" name="Google Shape;214;g39d6414ca10_0_48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5" name="Google Shape;215;g39d6414ca10_0_48:notes"/>
          <p:cNvSpPr txBox="1"/>
          <p:nvPr>
            <p:ph idx="12" type="sldNum"/>
          </p:nvPr>
        </p:nvSpPr>
        <p:spPr>
          <a:xfrm>
            <a:off x="3970938" y="8829968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9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g39d6414ca10_0_1135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21" name="Google Shape;921;g39d6414ca10_0_1135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22" name="Google Shape;922;g39d6414ca10_0_1135:notes"/>
          <p:cNvSpPr txBox="1"/>
          <p:nvPr>
            <p:ph idx="12" type="sldNum"/>
          </p:nvPr>
        </p:nvSpPr>
        <p:spPr>
          <a:xfrm>
            <a:off x="3970938" y="8829968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5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g39d6414ca10_0_1150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37" name="Google Shape;937;g39d6414ca10_0_1150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38" name="Google Shape;938;g39d6414ca10_0_1150:notes"/>
          <p:cNvSpPr txBox="1"/>
          <p:nvPr>
            <p:ph idx="12" type="sldNum"/>
          </p:nvPr>
        </p:nvSpPr>
        <p:spPr>
          <a:xfrm>
            <a:off x="3970938" y="8829968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g39d6414ca10_0_1166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54" name="Google Shape;954;g39d6414ca10_0_1166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55" name="Google Shape;955;g39d6414ca10_0_1166:notes"/>
          <p:cNvSpPr txBox="1"/>
          <p:nvPr>
            <p:ph idx="12" type="sldNum"/>
          </p:nvPr>
        </p:nvSpPr>
        <p:spPr>
          <a:xfrm>
            <a:off x="3970938" y="8829968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8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Google Shape;969;g394a9e633d9_0_160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70" name="Google Shape;970;g394a9e633d9_0_160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https://www.ncsc.gov.uk/static-assets/documents/PwnedPasswordsTop100k.txt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71" name="Google Shape;971;g394a9e633d9_0_160:notes"/>
          <p:cNvSpPr txBox="1"/>
          <p:nvPr>
            <p:ph idx="12" type="sldNum"/>
          </p:nvPr>
        </p:nvSpPr>
        <p:spPr>
          <a:xfrm>
            <a:off x="3970938" y="8829968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39d6414ca10_0_60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7" name="Google Shape;227;g39d6414ca10_0_60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8" name="Google Shape;228;g39d6414ca10_0_60:notes"/>
          <p:cNvSpPr txBox="1"/>
          <p:nvPr>
            <p:ph idx="12" type="sldNum"/>
          </p:nvPr>
        </p:nvSpPr>
        <p:spPr>
          <a:xfrm>
            <a:off x="3970938" y="8829968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39d6414ca10_0_77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5" name="Google Shape;245;g39d6414ca10_0_77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6" name="Google Shape;246;g39d6414ca10_0_77:notes"/>
          <p:cNvSpPr txBox="1"/>
          <p:nvPr>
            <p:ph idx="12" type="sldNum"/>
          </p:nvPr>
        </p:nvSpPr>
        <p:spPr>
          <a:xfrm>
            <a:off x="3970938" y="8829968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39d6414ca10_0_89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8" name="Google Shape;258;g39d6414ca10_0_89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9" name="Google Shape;259;g39d6414ca10_0_89:notes"/>
          <p:cNvSpPr txBox="1"/>
          <p:nvPr>
            <p:ph idx="12" type="sldNum"/>
          </p:nvPr>
        </p:nvSpPr>
        <p:spPr>
          <a:xfrm>
            <a:off x="3970938" y="8829968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39d6414ca10_0_106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6" name="Google Shape;276;g39d6414ca10_0_106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7" name="Google Shape;277;g39d6414ca10_0_106:notes"/>
          <p:cNvSpPr txBox="1"/>
          <p:nvPr>
            <p:ph idx="12" type="sldNum"/>
          </p:nvPr>
        </p:nvSpPr>
        <p:spPr>
          <a:xfrm>
            <a:off x="3970938" y="8829968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jp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jp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51"/>
          <p:cNvSpPr txBox="1"/>
          <p:nvPr>
            <p:ph type="title"/>
          </p:nvPr>
        </p:nvSpPr>
        <p:spPr>
          <a:xfrm>
            <a:off x="609600" y="152718"/>
            <a:ext cx="8013405" cy="72978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51"/>
          <p:cNvSpPr txBox="1"/>
          <p:nvPr>
            <p:ph idx="1" type="body"/>
          </p:nvPr>
        </p:nvSpPr>
        <p:spPr>
          <a:xfrm>
            <a:off x="609600" y="1073889"/>
            <a:ext cx="10160000" cy="50522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51"/>
          <p:cNvSpPr txBox="1"/>
          <p:nvPr>
            <p:ph idx="11" type="ftr"/>
          </p:nvPr>
        </p:nvSpPr>
        <p:spPr>
          <a:xfrm>
            <a:off x="44302" y="6574155"/>
            <a:ext cx="4572000" cy="2838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A5A5A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51"/>
          <p:cNvSpPr txBox="1"/>
          <p:nvPr>
            <p:ph idx="12" type="sldNum"/>
          </p:nvPr>
        </p:nvSpPr>
        <p:spPr>
          <a:xfrm rot="-5400000">
            <a:off x="11189124" y="5824644"/>
            <a:ext cx="1315721" cy="486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omparison">
  <p:cSld name="2_Comparison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60"/>
          <p:cNvSpPr txBox="1"/>
          <p:nvPr>
            <p:ph type="title"/>
          </p:nvPr>
        </p:nvSpPr>
        <p:spPr>
          <a:xfrm>
            <a:off x="4146258" y="240889"/>
            <a:ext cx="6540030" cy="77438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Arial"/>
              <a:buNone/>
              <a:defRPr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60"/>
          <p:cNvSpPr txBox="1"/>
          <p:nvPr>
            <p:ph idx="1" type="body"/>
          </p:nvPr>
        </p:nvSpPr>
        <p:spPr>
          <a:xfrm>
            <a:off x="85511" y="5269246"/>
            <a:ext cx="3296044" cy="47019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C00000"/>
              </a:buClr>
              <a:buSzPts val="1400"/>
              <a:buNone/>
              <a:defRPr b="0" sz="1400" cap="none">
                <a:solidFill>
                  <a:srgbClr val="C00000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101" name="Google Shape;101;p60"/>
          <p:cNvSpPr txBox="1"/>
          <p:nvPr>
            <p:ph idx="2" type="body"/>
          </p:nvPr>
        </p:nvSpPr>
        <p:spPr>
          <a:xfrm>
            <a:off x="6790944" y="1401844"/>
            <a:ext cx="4389120" cy="469800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•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9pPr>
          </a:lstStyle>
          <a:p/>
        </p:txBody>
      </p:sp>
      <p:sp>
        <p:nvSpPr>
          <p:cNvPr id="102" name="Google Shape;102;p60"/>
          <p:cNvSpPr txBox="1"/>
          <p:nvPr>
            <p:ph idx="11" type="ftr"/>
          </p:nvPr>
        </p:nvSpPr>
        <p:spPr>
          <a:xfrm>
            <a:off x="609600" y="6492876"/>
            <a:ext cx="4572000" cy="2838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60"/>
          <p:cNvSpPr txBox="1"/>
          <p:nvPr>
            <p:ph idx="12" type="sldNum"/>
          </p:nvPr>
        </p:nvSpPr>
        <p:spPr>
          <a:xfrm rot="-5400000">
            <a:off x="11189124" y="5824644"/>
            <a:ext cx="1315721" cy="486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4" name="Google Shape;104;p60"/>
          <p:cNvSpPr txBox="1"/>
          <p:nvPr/>
        </p:nvSpPr>
        <p:spPr>
          <a:xfrm>
            <a:off x="640939" y="349776"/>
            <a:ext cx="3505319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-US" sz="36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CONVERSATION:</a:t>
            </a:r>
            <a:endParaRPr b="1" i="0" sz="1800" u="none" cap="none" strike="noStrike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60"/>
          <p:cNvSpPr/>
          <p:nvPr/>
        </p:nvSpPr>
        <p:spPr>
          <a:xfrm>
            <a:off x="12006470" y="1300130"/>
            <a:ext cx="185530" cy="555787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6" name="Google Shape;106;p60"/>
          <p:cNvPicPr preferRelativeResize="0"/>
          <p:nvPr/>
        </p:nvPicPr>
        <p:blipFill rotWithShape="1">
          <a:blip r:embed="rId2">
            <a:alphaModFix/>
          </a:blip>
          <a:srcRect b="53518" l="38540" r="56353" t="36852"/>
          <a:stretch/>
        </p:blipFill>
        <p:spPr>
          <a:xfrm>
            <a:off x="555372" y="4791464"/>
            <a:ext cx="592054" cy="628302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60"/>
          <p:cNvSpPr txBox="1"/>
          <p:nvPr>
            <p:ph idx="3" type="body"/>
          </p:nvPr>
        </p:nvSpPr>
        <p:spPr>
          <a:xfrm>
            <a:off x="2280071" y="1401844"/>
            <a:ext cx="4389120" cy="469800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•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61"/>
          <p:cNvSpPr txBox="1"/>
          <p:nvPr>
            <p:ph type="title"/>
          </p:nvPr>
        </p:nvSpPr>
        <p:spPr>
          <a:xfrm>
            <a:off x="609600" y="152718"/>
            <a:ext cx="772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61"/>
          <p:cNvSpPr txBox="1"/>
          <p:nvPr>
            <p:ph idx="10" type="dt"/>
          </p:nvPr>
        </p:nvSpPr>
        <p:spPr>
          <a:xfrm>
            <a:off x="609600" y="6172201"/>
            <a:ext cx="4572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61"/>
          <p:cNvSpPr txBox="1"/>
          <p:nvPr>
            <p:ph idx="11" type="ftr"/>
          </p:nvPr>
        </p:nvSpPr>
        <p:spPr>
          <a:xfrm>
            <a:off x="609600" y="6492876"/>
            <a:ext cx="4572000" cy="2838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61"/>
          <p:cNvSpPr txBox="1"/>
          <p:nvPr>
            <p:ph idx="12" type="sldNum"/>
          </p:nvPr>
        </p:nvSpPr>
        <p:spPr>
          <a:xfrm rot="-5400000">
            <a:off x="11189124" y="5824644"/>
            <a:ext cx="1315721" cy="486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62"/>
          <p:cNvSpPr txBox="1"/>
          <p:nvPr>
            <p:ph idx="10" type="dt"/>
          </p:nvPr>
        </p:nvSpPr>
        <p:spPr>
          <a:xfrm>
            <a:off x="609600" y="6172201"/>
            <a:ext cx="4572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" name="Google Shape;115;p62"/>
          <p:cNvSpPr txBox="1"/>
          <p:nvPr>
            <p:ph idx="11" type="ftr"/>
          </p:nvPr>
        </p:nvSpPr>
        <p:spPr>
          <a:xfrm>
            <a:off x="609600" y="6492876"/>
            <a:ext cx="4572000" cy="2838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62"/>
          <p:cNvSpPr txBox="1"/>
          <p:nvPr>
            <p:ph idx="12" type="sldNum"/>
          </p:nvPr>
        </p:nvSpPr>
        <p:spPr>
          <a:xfrm rot="-5400000">
            <a:off x="11189124" y="5824644"/>
            <a:ext cx="1315721" cy="486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63"/>
          <p:cNvSpPr txBox="1"/>
          <p:nvPr>
            <p:ph idx="1" type="body"/>
          </p:nvPr>
        </p:nvSpPr>
        <p:spPr>
          <a:xfrm>
            <a:off x="4766733" y="1600200"/>
            <a:ext cx="6815667" cy="44805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Char char="•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9pPr>
          </a:lstStyle>
          <a:p/>
        </p:txBody>
      </p:sp>
      <p:sp>
        <p:nvSpPr>
          <p:cNvPr id="119" name="Google Shape;119;p63"/>
          <p:cNvSpPr txBox="1"/>
          <p:nvPr>
            <p:ph idx="2" type="body"/>
          </p:nvPr>
        </p:nvSpPr>
        <p:spPr>
          <a:xfrm>
            <a:off x="609601" y="1600200"/>
            <a:ext cx="4011084" cy="44805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120" name="Google Shape;120;p63"/>
          <p:cNvSpPr txBox="1"/>
          <p:nvPr>
            <p:ph idx="10" type="dt"/>
          </p:nvPr>
        </p:nvSpPr>
        <p:spPr>
          <a:xfrm>
            <a:off x="609600" y="6172201"/>
            <a:ext cx="4572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p63"/>
          <p:cNvSpPr txBox="1"/>
          <p:nvPr>
            <p:ph idx="11" type="ftr"/>
          </p:nvPr>
        </p:nvSpPr>
        <p:spPr>
          <a:xfrm>
            <a:off x="609600" y="6492876"/>
            <a:ext cx="4572000" cy="2838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63"/>
          <p:cNvSpPr txBox="1"/>
          <p:nvPr>
            <p:ph idx="12" type="sldNum"/>
          </p:nvPr>
        </p:nvSpPr>
        <p:spPr>
          <a:xfrm rot="-5400000">
            <a:off x="11189124" y="5824644"/>
            <a:ext cx="1315721" cy="486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3" name="Google Shape;123;p63"/>
          <p:cNvSpPr txBox="1"/>
          <p:nvPr>
            <p:ph type="title"/>
          </p:nvPr>
        </p:nvSpPr>
        <p:spPr>
          <a:xfrm>
            <a:off x="609600" y="152718"/>
            <a:ext cx="772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64"/>
          <p:cNvSpPr/>
          <p:nvPr/>
        </p:nvSpPr>
        <p:spPr>
          <a:xfrm>
            <a:off x="12001499" y="4846320"/>
            <a:ext cx="190501" cy="201168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64"/>
          <p:cNvSpPr/>
          <p:nvPr>
            <p:ph idx="2" type="pic"/>
          </p:nvPr>
        </p:nvSpPr>
        <p:spPr>
          <a:xfrm>
            <a:off x="0" y="106680"/>
            <a:ext cx="12001169" cy="4846320"/>
          </a:xfrm>
          <a:prstGeom prst="rect">
            <a:avLst/>
          </a:prstGeom>
          <a:solidFill>
            <a:srgbClr val="BFBFBF"/>
          </a:solidFill>
          <a:ln>
            <a:noFill/>
          </a:ln>
        </p:spPr>
      </p:sp>
      <p:sp>
        <p:nvSpPr>
          <p:cNvPr id="127" name="Google Shape;127;p64"/>
          <p:cNvSpPr txBox="1"/>
          <p:nvPr>
            <p:ph idx="1" type="body"/>
          </p:nvPr>
        </p:nvSpPr>
        <p:spPr>
          <a:xfrm>
            <a:off x="609600" y="5715000"/>
            <a:ext cx="10871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128" name="Google Shape;128;p64"/>
          <p:cNvSpPr txBox="1"/>
          <p:nvPr>
            <p:ph idx="10" type="dt"/>
          </p:nvPr>
        </p:nvSpPr>
        <p:spPr>
          <a:xfrm>
            <a:off x="609600" y="6172201"/>
            <a:ext cx="4572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" name="Google Shape;129;p64"/>
          <p:cNvSpPr txBox="1"/>
          <p:nvPr>
            <p:ph idx="11" type="ftr"/>
          </p:nvPr>
        </p:nvSpPr>
        <p:spPr>
          <a:xfrm>
            <a:off x="609600" y="6492876"/>
            <a:ext cx="4572000" cy="2838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" name="Google Shape;130;p64"/>
          <p:cNvSpPr txBox="1"/>
          <p:nvPr>
            <p:ph idx="12" type="sldNum"/>
          </p:nvPr>
        </p:nvSpPr>
        <p:spPr>
          <a:xfrm rot="-5400000">
            <a:off x="11189124" y="5824644"/>
            <a:ext cx="1315721" cy="486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1" name="Google Shape;131;p64"/>
          <p:cNvSpPr txBox="1"/>
          <p:nvPr>
            <p:ph type="title"/>
          </p:nvPr>
        </p:nvSpPr>
        <p:spPr>
          <a:xfrm>
            <a:off x="609600" y="4953000"/>
            <a:ext cx="108712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 Black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p64"/>
          <p:cNvSpPr/>
          <p:nvPr/>
        </p:nvSpPr>
        <p:spPr>
          <a:xfrm>
            <a:off x="12001499" y="0"/>
            <a:ext cx="190501" cy="484632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65"/>
          <p:cNvSpPr txBox="1"/>
          <p:nvPr>
            <p:ph type="title"/>
          </p:nvPr>
        </p:nvSpPr>
        <p:spPr>
          <a:xfrm>
            <a:off x="609600" y="152718"/>
            <a:ext cx="772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65"/>
          <p:cNvSpPr txBox="1"/>
          <p:nvPr>
            <p:ph idx="1" type="body"/>
          </p:nvPr>
        </p:nvSpPr>
        <p:spPr>
          <a:xfrm rot="5400000">
            <a:off x="3502818" y="-1140618"/>
            <a:ext cx="4373563" cy="101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36" name="Google Shape;136;p65"/>
          <p:cNvSpPr txBox="1"/>
          <p:nvPr>
            <p:ph idx="10" type="dt"/>
          </p:nvPr>
        </p:nvSpPr>
        <p:spPr>
          <a:xfrm>
            <a:off x="609600" y="6172201"/>
            <a:ext cx="4572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7" name="Google Shape;137;p65"/>
          <p:cNvSpPr txBox="1"/>
          <p:nvPr>
            <p:ph idx="11" type="ftr"/>
          </p:nvPr>
        </p:nvSpPr>
        <p:spPr>
          <a:xfrm>
            <a:off x="609600" y="6492876"/>
            <a:ext cx="4572000" cy="2838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p65"/>
          <p:cNvSpPr txBox="1"/>
          <p:nvPr>
            <p:ph idx="12" type="sldNum"/>
          </p:nvPr>
        </p:nvSpPr>
        <p:spPr>
          <a:xfrm rot="-5400000">
            <a:off x="11189124" y="5824644"/>
            <a:ext cx="1315721" cy="486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66"/>
          <p:cNvSpPr txBox="1"/>
          <p:nvPr>
            <p:ph type="title"/>
          </p:nvPr>
        </p:nvSpPr>
        <p:spPr>
          <a:xfrm rot="5400000">
            <a:off x="7285038" y="1828802"/>
            <a:ext cx="5851525" cy="2743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1" name="Google Shape;141;p66"/>
          <p:cNvSpPr txBox="1"/>
          <p:nvPr>
            <p:ph idx="1" type="body"/>
          </p:nvPr>
        </p:nvSpPr>
        <p:spPr>
          <a:xfrm rot="5400000">
            <a:off x="1697038" y="-812799"/>
            <a:ext cx="5851525" cy="80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42" name="Google Shape;142;p66"/>
          <p:cNvSpPr txBox="1"/>
          <p:nvPr>
            <p:ph idx="10" type="dt"/>
          </p:nvPr>
        </p:nvSpPr>
        <p:spPr>
          <a:xfrm>
            <a:off x="609600" y="6172201"/>
            <a:ext cx="4572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3" name="Google Shape;143;p66"/>
          <p:cNvSpPr txBox="1"/>
          <p:nvPr>
            <p:ph idx="11" type="ftr"/>
          </p:nvPr>
        </p:nvSpPr>
        <p:spPr>
          <a:xfrm>
            <a:off x="609600" y="6492876"/>
            <a:ext cx="4572000" cy="2838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4" name="Google Shape;144;p66"/>
          <p:cNvSpPr txBox="1"/>
          <p:nvPr>
            <p:ph idx="12" type="sldNum"/>
          </p:nvPr>
        </p:nvSpPr>
        <p:spPr>
          <a:xfrm rot="-5400000">
            <a:off x="11189124" y="5824644"/>
            <a:ext cx="1315721" cy="486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Section Header">
  <p:cSld name="1_Section Header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67"/>
          <p:cNvSpPr/>
          <p:nvPr/>
        </p:nvSpPr>
        <p:spPr>
          <a:xfrm>
            <a:off x="0" y="0"/>
            <a:ext cx="11292840" cy="6858000"/>
          </a:xfrm>
          <a:prstGeom prst="rect">
            <a:avLst/>
          </a:prstGeom>
          <a:solidFill>
            <a:srgbClr val="3F3F3F"/>
          </a:solidFill>
          <a:ln cap="flat" cmpd="sng" w="2857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67"/>
          <p:cNvSpPr txBox="1"/>
          <p:nvPr>
            <p:ph type="title"/>
          </p:nvPr>
        </p:nvSpPr>
        <p:spPr>
          <a:xfrm>
            <a:off x="1261872" y="758952"/>
            <a:ext cx="9418320" cy="404164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6600"/>
              <a:buFont typeface="Arial Black"/>
              <a:buNone/>
              <a:defRPr b="0" sz="6600">
                <a:solidFill>
                  <a:srgbClr val="FFFF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8" name="Google Shape;148;p67"/>
          <p:cNvSpPr txBox="1"/>
          <p:nvPr>
            <p:ph idx="1" type="body"/>
          </p:nvPr>
        </p:nvSpPr>
        <p:spPr>
          <a:xfrm>
            <a:off x="1261872" y="4800600"/>
            <a:ext cx="9418320" cy="16916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595959"/>
              </a:buClr>
              <a:buSzPts val="2200"/>
              <a:buNone/>
              <a:defRPr sz="2200">
                <a:solidFill>
                  <a:srgbClr val="59595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49" name="Google Shape;149;p67"/>
          <p:cNvSpPr txBox="1"/>
          <p:nvPr>
            <p:ph idx="10" type="dt"/>
          </p:nvPr>
        </p:nvSpPr>
        <p:spPr>
          <a:xfrm>
            <a:off x="609600" y="6172201"/>
            <a:ext cx="4572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0" name="Google Shape;150;p67"/>
          <p:cNvSpPr txBox="1"/>
          <p:nvPr>
            <p:ph idx="11" type="ftr"/>
          </p:nvPr>
        </p:nvSpPr>
        <p:spPr>
          <a:xfrm>
            <a:off x="609600" y="6492876"/>
            <a:ext cx="4572000" cy="2838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1" name="Google Shape;151;p67"/>
          <p:cNvSpPr txBox="1"/>
          <p:nvPr>
            <p:ph idx="12" type="sldNum"/>
          </p:nvPr>
        </p:nvSpPr>
        <p:spPr>
          <a:xfrm rot="-5400000">
            <a:off x="11189124" y="5824644"/>
            <a:ext cx="1315721" cy="486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2" name="Google Shape;152;p67"/>
          <p:cNvSpPr txBox="1"/>
          <p:nvPr>
            <p:ph idx="2" type="body"/>
          </p:nvPr>
        </p:nvSpPr>
        <p:spPr>
          <a:xfrm>
            <a:off x="0" y="0"/>
            <a:ext cx="2648049" cy="17452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omparison">
  <p:cSld name="5_Comparison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6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95959"/>
          </a:solidFill>
          <a:ln cap="flat" cmpd="sng" w="2857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68"/>
          <p:cNvSpPr/>
          <p:nvPr/>
        </p:nvSpPr>
        <p:spPr>
          <a:xfrm>
            <a:off x="0" y="0"/>
            <a:ext cx="12192000" cy="1500390"/>
          </a:xfrm>
          <a:prstGeom prst="rect">
            <a:avLst/>
          </a:prstGeom>
          <a:solidFill>
            <a:srgbClr val="262626"/>
          </a:solidFill>
          <a:ln cap="flat" cmpd="sng" w="2857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68"/>
          <p:cNvSpPr txBox="1"/>
          <p:nvPr>
            <p:ph type="title"/>
          </p:nvPr>
        </p:nvSpPr>
        <p:spPr>
          <a:xfrm>
            <a:off x="95681" y="87414"/>
            <a:ext cx="7762858" cy="94044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33"/>
              </a:buClr>
              <a:buSzPts val="4000"/>
              <a:buFont typeface="Arial Black"/>
              <a:buNone/>
              <a:defRPr sz="4000">
                <a:solidFill>
                  <a:srgbClr val="33CC3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7" name="Google Shape;157;p68"/>
          <p:cNvSpPr txBox="1"/>
          <p:nvPr>
            <p:ph idx="1" type="body"/>
          </p:nvPr>
        </p:nvSpPr>
        <p:spPr>
          <a:xfrm>
            <a:off x="1261872" y="1713655"/>
            <a:ext cx="4480560" cy="44585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D8D8D8"/>
              </a:buClr>
              <a:buSzPts val="1800"/>
              <a:buNone/>
              <a:defRPr sz="1800">
                <a:solidFill>
                  <a:srgbClr val="D8D8D8"/>
                </a:solidFill>
              </a:defRPr>
            </a:lvl1pPr>
            <a:lvl2pPr indent="-3302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>
                <a:solidFill>
                  <a:srgbClr val="D8D8D8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•"/>
              <a:defRPr sz="1400">
                <a:solidFill>
                  <a:srgbClr val="D8D8D8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•"/>
              <a:defRPr sz="1400">
                <a:solidFill>
                  <a:srgbClr val="D8D8D8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•"/>
              <a:defRPr sz="1400">
                <a:solidFill>
                  <a:srgbClr val="D8D8D8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•"/>
              <a:defRPr sz="1400"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•"/>
              <a:defRPr sz="1400"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•"/>
              <a:defRPr sz="1400"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•"/>
              <a:defRPr sz="1400"/>
            </a:lvl9pPr>
          </a:lstStyle>
          <a:p/>
        </p:txBody>
      </p:sp>
      <p:sp>
        <p:nvSpPr>
          <p:cNvPr id="158" name="Google Shape;158;p68"/>
          <p:cNvSpPr txBox="1"/>
          <p:nvPr>
            <p:ph idx="2" type="body"/>
          </p:nvPr>
        </p:nvSpPr>
        <p:spPr>
          <a:xfrm>
            <a:off x="6126480" y="1713655"/>
            <a:ext cx="4480560" cy="445854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indent="-3048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 b="1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defRPr>
            </a:lvl2pPr>
            <a:lvl3pPr indent="-298450" lvl="2" marL="137160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SzPts val="1100"/>
              <a:buChar char="•"/>
              <a:defRPr b="1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defRPr>
            </a:lvl3pPr>
            <a:lvl4pPr indent="-298450" lvl="3" marL="182880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SzPts val="1100"/>
              <a:buChar char="•"/>
              <a:defRPr b="1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indent="-298450" lvl="4" marL="228600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SzPts val="1100"/>
              <a:buChar char="•"/>
              <a:defRPr b="1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•"/>
              <a:defRPr sz="1400"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•"/>
              <a:defRPr sz="1400"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•"/>
              <a:defRPr sz="1400"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•"/>
              <a:defRPr sz="1400"/>
            </a:lvl9pPr>
          </a:lstStyle>
          <a:p/>
        </p:txBody>
      </p:sp>
      <p:sp>
        <p:nvSpPr>
          <p:cNvPr id="159" name="Google Shape;159;p68"/>
          <p:cNvSpPr txBox="1"/>
          <p:nvPr>
            <p:ph idx="12" type="sldNum"/>
          </p:nvPr>
        </p:nvSpPr>
        <p:spPr>
          <a:xfrm>
            <a:off x="10378440" y="6385465"/>
            <a:ext cx="914400" cy="5937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wo Content">
  <p:cSld name="2_Two Content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2"/>
          <p:cNvSpPr txBox="1"/>
          <p:nvPr>
            <p:ph type="title"/>
          </p:nvPr>
        </p:nvSpPr>
        <p:spPr>
          <a:xfrm>
            <a:off x="609600" y="152718"/>
            <a:ext cx="7721600" cy="65580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52"/>
          <p:cNvSpPr txBox="1"/>
          <p:nvPr>
            <p:ph idx="11" type="ftr"/>
          </p:nvPr>
        </p:nvSpPr>
        <p:spPr>
          <a:xfrm>
            <a:off x="609600" y="6492876"/>
            <a:ext cx="4572000" cy="2838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52"/>
          <p:cNvSpPr txBox="1"/>
          <p:nvPr>
            <p:ph idx="12" type="sldNum"/>
          </p:nvPr>
        </p:nvSpPr>
        <p:spPr>
          <a:xfrm rot="-5400000">
            <a:off x="11189124" y="5824644"/>
            <a:ext cx="1315721" cy="486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6" name="Google Shape;26;p52"/>
          <p:cNvCxnSpPr/>
          <p:nvPr/>
        </p:nvCxnSpPr>
        <p:spPr>
          <a:xfrm>
            <a:off x="6663350" y="1541284"/>
            <a:ext cx="0" cy="4443979"/>
          </a:xfrm>
          <a:prstGeom prst="straightConnector1">
            <a:avLst/>
          </a:prstGeom>
          <a:noFill/>
          <a:ln cap="flat" cmpd="sng" w="9525">
            <a:solidFill>
              <a:srgbClr val="9C1D2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" name="Google Shape;27;p52"/>
          <p:cNvSpPr txBox="1"/>
          <p:nvPr>
            <p:ph idx="1" type="body"/>
          </p:nvPr>
        </p:nvSpPr>
        <p:spPr>
          <a:xfrm>
            <a:off x="4254366" y="1251284"/>
            <a:ext cx="2308994" cy="23661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indent="-3302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9pPr>
          </a:lstStyle>
          <a:p/>
        </p:txBody>
      </p:sp>
      <p:sp>
        <p:nvSpPr>
          <p:cNvPr id="28" name="Google Shape;28;p52"/>
          <p:cNvSpPr txBox="1"/>
          <p:nvPr>
            <p:ph idx="2" type="body"/>
          </p:nvPr>
        </p:nvSpPr>
        <p:spPr>
          <a:xfrm>
            <a:off x="4267200" y="3734601"/>
            <a:ext cx="2308994" cy="23661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indent="-3302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9pPr>
          </a:lstStyle>
          <a:p/>
        </p:txBody>
      </p:sp>
      <p:sp>
        <p:nvSpPr>
          <p:cNvPr id="29" name="Google Shape;29;p52"/>
          <p:cNvSpPr txBox="1"/>
          <p:nvPr>
            <p:ph idx="3" type="body"/>
          </p:nvPr>
        </p:nvSpPr>
        <p:spPr>
          <a:xfrm>
            <a:off x="1821843" y="1251284"/>
            <a:ext cx="2308994" cy="23661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indent="-3302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9pPr>
          </a:lstStyle>
          <a:p/>
        </p:txBody>
      </p:sp>
      <p:sp>
        <p:nvSpPr>
          <p:cNvPr id="30" name="Google Shape;30;p52"/>
          <p:cNvSpPr txBox="1"/>
          <p:nvPr>
            <p:ph idx="4" type="body"/>
          </p:nvPr>
        </p:nvSpPr>
        <p:spPr>
          <a:xfrm>
            <a:off x="1834677" y="3734601"/>
            <a:ext cx="2308994" cy="23661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indent="-3302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9pPr>
          </a:lstStyle>
          <a:p/>
        </p:txBody>
      </p:sp>
      <p:sp>
        <p:nvSpPr>
          <p:cNvPr id="31" name="Google Shape;31;p52"/>
          <p:cNvSpPr txBox="1"/>
          <p:nvPr>
            <p:ph idx="5" type="body"/>
          </p:nvPr>
        </p:nvSpPr>
        <p:spPr>
          <a:xfrm>
            <a:off x="9195864" y="1251284"/>
            <a:ext cx="2308994" cy="23661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indent="-3302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9pPr>
          </a:lstStyle>
          <a:p/>
        </p:txBody>
      </p:sp>
      <p:sp>
        <p:nvSpPr>
          <p:cNvPr id="32" name="Google Shape;32;p52"/>
          <p:cNvSpPr txBox="1"/>
          <p:nvPr>
            <p:ph idx="6" type="body"/>
          </p:nvPr>
        </p:nvSpPr>
        <p:spPr>
          <a:xfrm>
            <a:off x="9208698" y="3734601"/>
            <a:ext cx="2308994" cy="23661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indent="-3302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9pPr>
          </a:lstStyle>
          <a:p/>
        </p:txBody>
      </p:sp>
      <p:sp>
        <p:nvSpPr>
          <p:cNvPr id="33" name="Google Shape;33;p52"/>
          <p:cNvSpPr txBox="1"/>
          <p:nvPr>
            <p:ph idx="7" type="body"/>
          </p:nvPr>
        </p:nvSpPr>
        <p:spPr>
          <a:xfrm>
            <a:off x="6763341" y="1251284"/>
            <a:ext cx="2308994" cy="23661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indent="-3302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9pPr>
          </a:lstStyle>
          <a:p/>
        </p:txBody>
      </p:sp>
      <p:sp>
        <p:nvSpPr>
          <p:cNvPr id="34" name="Google Shape;34;p52"/>
          <p:cNvSpPr txBox="1"/>
          <p:nvPr>
            <p:ph idx="8" type="body"/>
          </p:nvPr>
        </p:nvSpPr>
        <p:spPr>
          <a:xfrm>
            <a:off x="6776175" y="3734601"/>
            <a:ext cx="2308994" cy="23661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indent="-3302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wo Content" type="twoObj">
  <p:cSld name="TWO_OBJECTS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53"/>
          <p:cNvSpPr txBox="1"/>
          <p:nvPr>
            <p:ph type="title"/>
          </p:nvPr>
        </p:nvSpPr>
        <p:spPr>
          <a:xfrm>
            <a:off x="609600" y="152718"/>
            <a:ext cx="7721600" cy="65580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53"/>
          <p:cNvSpPr txBox="1"/>
          <p:nvPr>
            <p:ph idx="1" type="body"/>
          </p:nvPr>
        </p:nvSpPr>
        <p:spPr>
          <a:xfrm>
            <a:off x="2174240" y="3734602"/>
            <a:ext cx="4389120" cy="23661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•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9pPr>
          </a:lstStyle>
          <a:p/>
        </p:txBody>
      </p:sp>
      <p:sp>
        <p:nvSpPr>
          <p:cNvPr id="38" name="Google Shape;38;p53"/>
          <p:cNvSpPr txBox="1"/>
          <p:nvPr>
            <p:ph idx="2" type="body"/>
          </p:nvPr>
        </p:nvSpPr>
        <p:spPr>
          <a:xfrm>
            <a:off x="6786880" y="3734602"/>
            <a:ext cx="4389120" cy="23661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•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9pPr>
          </a:lstStyle>
          <a:p/>
        </p:txBody>
      </p:sp>
      <p:sp>
        <p:nvSpPr>
          <p:cNvPr id="39" name="Google Shape;39;p53"/>
          <p:cNvSpPr txBox="1"/>
          <p:nvPr>
            <p:ph idx="11" type="ftr"/>
          </p:nvPr>
        </p:nvSpPr>
        <p:spPr>
          <a:xfrm>
            <a:off x="609600" y="6492876"/>
            <a:ext cx="4572000" cy="2838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53"/>
          <p:cNvSpPr txBox="1"/>
          <p:nvPr>
            <p:ph idx="12" type="sldNum"/>
          </p:nvPr>
        </p:nvSpPr>
        <p:spPr>
          <a:xfrm rot="-5400000">
            <a:off x="11189124" y="5824644"/>
            <a:ext cx="1315721" cy="486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41" name="Google Shape;41;p53"/>
          <p:cNvCxnSpPr/>
          <p:nvPr/>
        </p:nvCxnSpPr>
        <p:spPr>
          <a:xfrm>
            <a:off x="6663350" y="1541284"/>
            <a:ext cx="0" cy="4443979"/>
          </a:xfrm>
          <a:prstGeom prst="straightConnector1">
            <a:avLst/>
          </a:prstGeom>
          <a:noFill/>
          <a:ln cap="flat" cmpd="sng" w="9525">
            <a:solidFill>
              <a:srgbClr val="9C1D2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53"/>
          <p:cNvSpPr txBox="1"/>
          <p:nvPr>
            <p:ph idx="3" type="body"/>
          </p:nvPr>
        </p:nvSpPr>
        <p:spPr>
          <a:xfrm>
            <a:off x="2174240" y="1251284"/>
            <a:ext cx="4389120" cy="23661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•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9pPr>
          </a:lstStyle>
          <a:p/>
        </p:txBody>
      </p:sp>
      <p:sp>
        <p:nvSpPr>
          <p:cNvPr id="43" name="Google Shape;43;p53"/>
          <p:cNvSpPr txBox="1"/>
          <p:nvPr>
            <p:ph idx="4" type="body"/>
          </p:nvPr>
        </p:nvSpPr>
        <p:spPr>
          <a:xfrm>
            <a:off x="6786880" y="1251284"/>
            <a:ext cx="4389120" cy="23661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•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54"/>
          <p:cNvSpPr txBox="1"/>
          <p:nvPr>
            <p:ph type="title"/>
          </p:nvPr>
        </p:nvSpPr>
        <p:spPr>
          <a:xfrm>
            <a:off x="609600" y="152718"/>
            <a:ext cx="772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54"/>
          <p:cNvSpPr txBox="1"/>
          <p:nvPr>
            <p:ph idx="1" type="body"/>
          </p:nvPr>
        </p:nvSpPr>
        <p:spPr>
          <a:xfrm>
            <a:off x="2174240" y="1574800"/>
            <a:ext cx="438912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•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9pPr>
          </a:lstStyle>
          <a:p/>
        </p:txBody>
      </p:sp>
      <p:sp>
        <p:nvSpPr>
          <p:cNvPr id="47" name="Google Shape;47;p54"/>
          <p:cNvSpPr txBox="1"/>
          <p:nvPr>
            <p:ph idx="2" type="body"/>
          </p:nvPr>
        </p:nvSpPr>
        <p:spPr>
          <a:xfrm>
            <a:off x="6786880" y="1574800"/>
            <a:ext cx="438912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•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9pPr>
          </a:lstStyle>
          <a:p/>
        </p:txBody>
      </p:sp>
      <p:sp>
        <p:nvSpPr>
          <p:cNvPr id="48" name="Google Shape;48;p54"/>
          <p:cNvSpPr txBox="1"/>
          <p:nvPr>
            <p:ph idx="10" type="dt"/>
          </p:nvPr>
        </p:nvSpPr>
        <p:spPr>
          <a:xfrm>
            <a:off x="609600" y="6172201"/>
            <a:ext cx="4572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54"/>
          <p:cNvSpPr txBox="1"/>
          <p:nvPr>
            <p:ph idx="11" type="ftr"/>
          </p:nvPr>
        </p:nvSpPr>
        <p:spPr>
          <a:xfrm>
            <a:off x="609600" y="6492876"/>
            <a:ext cx="4572000" cy="2838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54"/>
          <p:cNvSpPr txBox="1"/>
          <p:nvPr>
            <p:ph idx="12" type="sldNum"/>
          </p:nvPr>
        </p:nvSpPr>
        <p:spPr>
          <a:xfrm rot="-5400000">
            <a:off x="11189124" y="5824644"/>
            <a:ext cx="1315721" cy="486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1" name="Google Shape;51;p54"/>
          <p:cNvCxnSpPr/>
          <p:nvPr/>
        </p:nvCxnSpPr>
        <p:spPr>
          <a:xfrm>
            <a:off x="6663350" y="1656784"/>
            <a:ext cx="0" cy="4443979"/>
          </a:xfrm>
          <a:prstGeom prst="straightConnector1">
            <a:avLst/>
          </a:prstGeom>
          <a:noFill/>
          <a:ln cap="flat" cmpd="sng" w="9525">
            <a:solidFill>
              <a:srgbClr val="9C1D2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omparison">
  <p:cSld name="1_Comparison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55"/>
          <p:cNvSpPr/>
          <p:nvPr/>
        </p:nvSpPr>
        <p:spPr>
          <a:xfrm>
            <a:off x="10015040" y="4042913"/>
            <a:ext cx="1991430" cy="2820838"/>
          </a:xfrm>
          <a:prstGeom prst="rect">
            <a:avLst/>
          </a:prstGeom>
          <a:noFill/>
          <a:ln cap="flat" cmpd="sng" w="1270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54;p55"/>
          <p:cNvSpPr txBox="1"/>
          <p:nvPr>
            <p:ph type="title"/>
          </p:nvPr>
        </p:nvSpPr>
        <p:spPr>
          <a:xfrm>
            <a:off x="2947924" y="240889"/>
            <a:ext cx="7738364" cy="77438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Arial"/>
              <a:buNone/>
              <a:defRPr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55"/>
          <p:cNvSpPr txBox="1"/>
          <p:nvPr>
            <p:ph idx="1" type="body"/>
          </p:nvPr>
        </p:nvSpPr>
        <p:spPr>
          <a:xfrm>
            <a:off x="10346067" y="5015134"/>
            <a:ext cx="1906548" cy="79013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C00000"/>
              </a:buClr>
              <a:buSzPts val="1400"/>
              <a:buNone/>
              <a:defRPr b="0" sz="1400" cap="none">
                <a:solidFill>
                  <a:srgbClr val="C00000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56" name="Google Shape;56;p55"/>
          <p:cNvSpPr txBox="1"/>
          <p:nvPr>
            <p:ph idx="2" type="body"/>
          </p:nvPr>
        </p:nvSpPr>
        <p:spPr>
          <a:xfrm>
            <a:off x="640938" y="1401845"/>
            <a:ext cx="10539125" cy="19980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•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9pPr>
          </a:lstStyle>
          <a:p/>
        </p:txBody>
      </p:sp>
      <p:sp>
        <p:nvSpPr>
          <p:cNvPr id="57" name="Google Shape;57;p55"/>
          <p:cNvSpPr txBox="1"/>
          <p:nvPr>
            <p:ph idx="11" type="ftr"/>
          </p:nvPr>
        </p:nvSpPr>
        <p:spPr>
          <a:xfrm>
            <a:off x="609600" y="6492876"/>
            <a:ext cx="4572000" cy="2838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55"/>
          <p:cNvSpPr txBox="1"/>
          <p:nvPr>
            <p:ph idx="12" type="sldNum"/>
          </p:nvPr>
        </p:nvSpPr>
        <p:spPr>
          <a:xfrm rot="-5400000">
            <a:off x="11189124" y="5824644"/>
            <a:ext cx="1315721" cy="486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9" name="Google Shape;59;p55"/>
          <p:cNvSpPr txBox="1"/>
          <p:nvPr/>
        </p:nvSpPr>
        <p:spPr>
          <a:xfrm>
            <a:off x="640939" y="349776"/>
            <a:ext cx="2266967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-US" sz="36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POP QUIZ:</a:t>
            </a:r>
            <a:endParaRPr b="1" i="0" sz="1800" u="none" cap="none" strike="noStrike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60;p55"/>
          <p:cNvSpPr/>
          <p:nvPr/>
        </p:nvSpPr>
        <p:spPr>
          <a:xfrm>
            <a:off x="12006470" y="1300130"/>
            <a:ext cx="185530" cy="555787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1" name="Google Shape;61;p55"/>
          <p:cNvPicPr preferRelativeResize="0"/>
          <p:nvPr/>
        </p:nvPicPr>
        <p:blipFill rotWithShape="1">
          <a:blip r:embed="rId2">
            <a:alphaModFix/>
          </a:blip>
          <a:srcRect b="53518" l="38540" r="56353" t="36852"/>
          <a:stretch/>
        </p:blipFill>
        <p:spPr>
          <a:xfrm>
            <a:off x="10572882" y="4681721"/>
            <a:ext cx="788399" cy="83666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group of people in a room&#10;&#10;Description automatically generated" id="62" name="Google Shape;62;p55"/>
          <p:cNvPicPr preferRelativeResize="0"/>
          <p:nvPr/>
        </p:nvPicPr>
        <p:blipFill rotWithShape="1">
          <a:blip r:embed="rId3">
            <a:alphaModFix/>
          </a:blip>
          <a:srcRect b="2618" l="0" r="0" t="22280"/>
          <a:stretch/>
        </p:blipFill>
        <p:spPr>
          <a:xfrm>
            <a:off x="0" y="4037162"/>
            <a:ext cx="10029645" cy="28208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56"/>
          <p:cNvSpPr txBox="1"/>
          <p:nvPr>
            <p:ph type="ctrTitle"/>
          </p:nvPr>
        </p:nvSpPr>
        <p:spPr>
          <a:xfrm>
            <a:off x="609600" y="228601"/>
            <a:ext cx="10363200" cy="4571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800"/>
              <a:buFont typeface="Arial Black"/>
              <a:buNone/>
              <a:defRPr sz="88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56"/>
          <p:cNvSpPr txBox="1"/>
          <p:nvPr>
            <p:ph idx="1" type="subTitle"/>
          </p:nvPr>
        </p:nvSpPr>
        <p:spPr>
          <a:xfrm>
            <a:off x="609600" y="4800600"/>
            <a:ext cx="91440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b="0" cap="non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6" name="Google Shape;66;p56"/>
          <p:cNvSpPr txBox="1"/>
          <p:nvPr>
            <p:ph idx="10" type="dt"/>
          </p:nvPr>
        </p:nvSpPr>
        <p:spPr>
          <a:xfrm>
            <a:off x="609600" y="6172201"/>
            <a:ext cx="4572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56"/>
          <p:cNvSpPr txBox="1"/>
          <p:nvPr>
            <p:ph idx="11" type="ftr"/>
          </p:nvPr>
        </p:nvSpPr>
        <p:spPr>
          <a:xfrm>
            <a:off x="609600" y="6492876"/>
            <a:ext cx="4572000" cy="2838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56"/>
          <p:cNvSpPr/>
          <p:nvPr/>
        </p:nvSpPr>
        <p:spPr>
          <a:xfrm>
            <a:off x="12001499" y="4846320"/>
            <a:ext cx="190501" cy="201168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56"/>
          <p:cNvSpPr/>
          <p:nvPr/>
        </p:nvSpPr>
        <p:spPr>
          <a:xfrm>
            <a:off x="12001499" y="0"/>
            <a:ext cx="190501" cy="484632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56"/>
          <p:cNvSpPr txBox="1"/>
          <p:nvPr>
            <p:ph idx="12" type="sldNum"/>
          </p:nvPr>
        </p:nvSpPr>
        <p:spPr>
          <a:xfrm rot="-5400000">
            <a:off x="11189124" y="5824644"/>
            <a:ext cx="1315721" cy="486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57"/>
          <p:cNvSpPr txBox="1"/>
          <p:nvPr>
            <p:ph type="title"/>
          </p:nvPr>
        </p:nvSpPr>
        <p:spPr>
          <a:xfrm>
            <a:off x="2004828" y="152718"/>
            <a:ext cx="6427971" cy="81484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Arial"/>
              <a:buNone/>
              <a:defRPr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57"/>
          <p:cNvSpPr txBox="1"/>
          <p:nvPr>
            <p:ph idx="11" type="ftr"/>
          </p:nvPr>
        </p:nvSpPr>
        <p:spPr>
          <a:xfrm>
            <a:off x="609600" y="6492876"/>
            <a:ext cx="4572000" cy="2838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57"/>
          <p:cNvSpPr txBox="1"/>
          <p:nvPr>
            <p:ph idx="12" type="sldNum"/>
          </p:nvPr>
        </p:nvSpPr>
        <p:spPr>
          <a:xfrm rot="-5400000">
            <a:off x="11189124" y="5824644"/>
            <a:ext cx="1315721" cy="486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5" name="Google Shape;75;p57"/>
          <p:cNvSpPr txBox="1"/>
          <p:nvPr>
            <p:ph idx="1" type="body"/>
          </p:nvPr>
        </p:nvSpPr>
        <p:spPr>
          <a:xfrm>
            <a:off x="6394027" y="1300130"/>
            <a:ext cx="4514978" cy="47226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•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9pPr>
          </a:lstStyle>
          <a:p/>
        </p:txBody>
      </p:sp>
      <p:sp>
        <p:nvSpPr>
          <p:cNvPr id="76" name="Google Shape;76;p57"/>
          <p:cNvSpPr txBox="1"/>
          <p:nvPr/>
        </p:nvSpPr>
        <p:spPr>
          <a:xfrm>
            <a:off x="609599" y="331458"/>
            <a:ext cx="1049133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-US" sz="36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LAB:</a:t>
            </a:r>
            <a:endParaRPr b="1" i="0" sz="1800" u="none" cap="none" strike="noStrike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57"/>
          <p:cNvSpPr txBox="1"/>
          <p:nvPr/>
        </p:nvSpPr>
        <p:spPr>
          <a:xfrm>
            <a:off x="6822558" y="6492876"/>
            <a:ext cx="4572000" cy="2838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Practice makes perfect.</a:t>
            </a:r>
            <a:endParaRPr b="1" i="0" sz="105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57"/>
          <p:cNvSpPr/>
          <p:nvPr/>
        </p:nvSpPr>
        <p:spPr>
          <a:xfrm>
            <a:off x="12006470" y="1300130"/>
            <a:ext cx="185530" cy="5557870"/>
          </a:xfrm>
          <a:prstGeom prst="rect">
            <a:avLst/>
          </a:prstGeom>
          <a:solidFill>
            <a:srgbClr val="00743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9" name="Google Shape;79;p57"/>
          <p:cNvPicPr preferRelativeResize="0"/>
          <p:nvPr/>
        </p:nvPicPr>
        <p:blipFill rotWithShape="1">
          <a:blip r:embed="rId2">
            <a:alphaModFix/>
          </a:blip>
          <a:srcRect b="53518" l="38540" r="56353" t="36852"/>
          <a:stretch/>
        </p:blipFill>
        <p:spPr>
          <a:xfrm>
            <a:off x="774843" y="5050793"/>
            <a:ext cx="788399" cy="83666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57"/>
          <p:cNvPicPr preferRelativeResize="0"/>
          <p:nvPr/>
        </p:nvPicPr>
        <p:blipFill rotWithShape="1">
          <a:blip r:embed="rId3">
            <a:alphaModFix/>
          </a:blip>
          <a:srcRect b="0" l="20773" r="22684" t="0"/>
          <a:stretch/>
        </p:blipFill>
        <p:spPr>
          <a:xfrm>
            <a:off x="2172782" y="1300130"/>
            <a:ext cx="4012234" cy="4722628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57"/>
          <p:cNvSpPr txBox="1"/>
          <p:nvPr>
            <p:ph idx="2" type="body"/>
          </p:nvPr>
        </p:nvSpPr>
        <p:spPr>
          <a:xfrm>
            <a:off x="583496" y="5887647"/>
            <a:ext cx="1168536" cy="2495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FF0000"/>
              </a:buClr>
              <a:buSzPts val="1400"/>
              <a:buNone/>
              <a:defRPr sz="1400">
                <a:solidFill>
                  <a:srgbClr val="FF0000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82" name="Google Shape;82;p57"/>
          <p:cNvSpPr txBox="1"/>
          <p:nvPr/>
        </p:nvSpPr>
        <p:spPr>
          <a:xfrm>
            <a:off x="9853713" y="152718"/>
            <a:ext cx="1913061" cy="52322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LABS AT THE BACK OF THE BOOK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58"/>
          <p:cNvSpPr txBox="1"/>
          <p:nvPr>
            <p:ph type="title"/>
          </p:nvPr>
        </p:nvSpPr>
        <p:spPr>
          <a:xfrm>
            <a:off x="609600" y="1447801"/>
            <a:ext cx="10363200" cy="43211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800"/>
              <a:buFont typeface="Arial Black"/>
              <a:buNone/>
              <a:defRPr b="0" sz="8800" cap="none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58"/>
          <p:cNvSpPr txBox="1"/>
          <p:nvPr>
            <p:ph idx="1" type="body"/>
          </p:nvPr>
        </p:nvSpPr>
        <p:spPr>
          <a:xfrm>
            <a:off x="609600" y="228601"/>
            <a:ext cx="10363200" cy="1066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b="0" sz="2000" cap="non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86" name="Google Shape;86;p58"/>
          <p:cNvSpPr txBox="1"/>
          <p:nvPr>
            <p:ph idx="10" type="dt"/>
          </p:nvPr>
        </p:nvSpPr>
        <p:spPr>
          <a:xfrm>
            <a:off x="609600" y="6172201"/>
            <a:ext cx="4572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58"/>
          <p:cNvSpPr txBox="1"/>
          <p:nvPr>
            <p:ph idx="12" type="sldNum"/>
          </p:nvPr>
        </p:nvSpPr>
        <p:spPr>
          <a:xfrm rot="-5400000">
            <a:off x="11189124" y="5824644"/>
            <a:ext cx="1315721" cy="486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8" name="Google Shape;88;p58"/>
          <p:cNvSpPr txBox="1"/>
          <p:nvPr>
            <p:ph idx="11" type="ftr"/>
          </p:nvPr>
        </p:nvSpPr>
        <p:spPr>
          <a:xfrm>
            <a:off x="609600" y="6492876"/>
            <a:ext cx="4572000" cy="2838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59"/>
          <p:cNvSpPr txBox="1"/>
          <p:nvPr>
            <p:ph type="title"/>
          </p:nvPr>
        </p:nvSpPr>
        <p:spPr>
          <a:xfrm>
            <a:off x="609600" y="152718"/>
            <a:ext cx="772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 Black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59"/>
          <p:cNvSpPr txBox="1"/>
          <p:nvPr>
            <p:ph idx="1" type="body"/>
          </p:nvPr>
        </p:nvSpPr>
        <p:spPr>
          <a:xfrm>
            <a:off x="2170176" y="1572768"/>
            <a:ext cx="4389120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0" sz="1800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92" name="Google Shape;92;p59"/>
          <p:cNvSpPr txBox="1"/>
          <p:nvPr>
            <p:ph idx="2" type="body"/>
          </p:nvPr>
        </p:nvSpPr>
        <p:spPr>
          <a:xfrm>
            <a:off x="2170176" y="2259366"/>
            <a:ext cx="4389120" cy="38404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•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9pPr>
          </a:lstStyle>
          <a:p/>
        </p:txBody>
      </p:sp>
      <p:sp>
        <p:nvSpPr>
          <p:cNvPr id="93" name="Google Shape;93;p59"/>
          <p:cNvSpPr txBox="1"/>
          <p:nvPr>
            <p:ph idx="3" type="body"/>
          </p:nvPr>
        </p:nvSpPr>
        <p:spPr>
          <a:xfrm>
            <a:off x="6790944" y="1572768"/>
            <a:ext cx="4389120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0" sz="1800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94" name="Google Shape;94;p59"/>
          <p:cNvSpPr txBox="1"/>
          <p:nvPr>
            <p:ph idx="4" type="body"/>
          </p:nvPr>
        </p:nvSpPr>
        <p:spPr>
          <a:xfrm>
            <a:off x="6790944" y="2259366"/>
            <a:ext cx="4389120" cy="38404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•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9pPr>
          </a:lstStyle>
          <a:p/>
        </p:txBody>
      </p:sp>
      <p:sp>
        <p:nvSpPr>
          <p:cNvPr id="95" name="Google Shape;95;p59"/>
          <p:cNvSpPr txBox="1"/>
          <p:nvPr>
            <p:ph idx="10" type="dt"/>
          </p:nvPr>
        </p:nvSpPr>
        <p:spPr>
          <a:xfrm>
            <a:off x="609600" y="6172201"/>
            <a:ext cx="4572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59"/>
          <p:cNvSpPr txBox="1"/>
          <p:nvPr>
            <p:ph idx="11" type="ftr"/>
          </p:nvPr>
        </p:nvSpPr>
        <p:spPr>
          <a:xfrm>
            <a:off x="609600" y="6492876"/>
            <a:ext cx="4572000" cy="2838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59"/>
          <p:cNvSpPr txBox="1"/>
          <p:nvPr>
            <p:ph idx="12" type="sldNum"/>
          </p:nvPr>
        </p:nvSpPr>
        <p:spPr>
          <a:xfrm rot="-5400000">
            <a:off x="11189124" y="5824644"/>
            <a:ext cx="1315721" cy="486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theme" Target="../theme/theme1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50"/>
          <p:cNvSpPr txBox="1"/>
          <p:nvPr>
            <p:ph type="title"/>
          </p:nvPr>
        </p:nvSpPr>
        <p:spPr>
          <a:xfrm>
            <a:off x="609600" y="152718"/>
            <a:ext cx="772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 Black"/>
              <a:buNone/>
              <a:defRPr b="0" i="0" sz="3600" u="none" cap="none" strike="noStrik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50"/>
          <p:cNvSpPr txBox="1"/>
          <p:nvPr>
            <p:ph idx="1" type="body"/>
          </p:nvPr>
        </p:nvSpPr>
        <p:spPr>
          <a:xfrm>
            <a:off x="609600" y="1752601"/>
            <a:ext cx="10160000" cy="4373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50"/>
          <p:cNvSpPr txBox="1"/>
          <p:nvPr>
            <p:ph idx="10" type="dt"/>
          </p:nvPr>
        </p:nvSpPr>
        <p:spPr>
          <a:xfrm>
            <a:off x="609600" y="6172201"/>
            <a:ext cx="4572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50"/>
          <p:cNvSpPr txBox="1"/>
          <p:nvPr>
            <p:ph idx="11" type="ftr"/>
          </p:nvPr>
        </p:nvSpPr>
        <p:spPr>
          <a:xfrm>
            <a:off x="609600" y="6492876"/>
            <a:ext cx="4572000" cy="2838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50"/>
          <p:cNvSpPr txBox="1"/>
          <p:nvPr>
            <p:ph idx="12" type="sldNum"/>
          </p:nvPr>
        </p:nvSpPr>
        <p:spPr>
          <a:xfrm rot="-5400000">
            <a:off x="11189124" y="5824644"/>
            <a:ext cx="1315721" cy="486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" name="Google Shape;15;p50"/>
          <p:cNvSpPr/>
          <p:nvPr/>
        </p:nvSpPr>
        <p:spPr>
          <a:xfrm>
            <a:off x="12001499" y="0"/>
            <a:ext cx="190501" cy="1371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50"/>
          <p:cNvSpPr/>
          <p:nvPr/>
        </p:nvSpPr>
        <p:spPr>
          <a:xfrm>
            <a:off x="12001499" y="1371600"/>
            <a:ext cx="190501" cy="5486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9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8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6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7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3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2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7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28.png"/><Relationship Id="rId4" Type="http://schemas.openxmlformats.org/officeDocument/2006/relationships/image" Target="../media/image35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1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4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18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18.png"/><Relationship Id="rId4" Type="http://schemas.openxmlformats.org/officeDocument/2006/relationships/image" Target="../media/image34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18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9d6414ca10_0_0"/>
          <p:cNvSpPr txBox="1"/>
          <p:nvPr>
            <p:ph idx="11" type="ftr"/>
          </p:nvPr>
        </p:nvSpPr>
        <p:spPr>
          <a:xfrm>
            <a:off x="44302" y="6574155"/>
            <a:ext cx="4572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© 2025 Innovation In Software Corporation</a:t>
            </a:r>
            <a:endParaRPr/>
          </a:p>
        </p:txBody>
      </p:sp>
      <p:sp>
        <p:nvSpPr>
          <p:cNvPr id="166" name="Google Shape;166;g39d6414ca10_0_0"/>
          <p:cNvSpPr txBox="1"/>
          <p:nvPr>
            <p:ph idx="12" type="sldNum"/>
          </p:nvPr>
        </p:nvSpPr>
        <p:spPr>
          <a:xfrm rot="-5400000">
            <a:off x="11189118" y="5824571"/>
            <a:ext cx="13158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7" name="Google Shape;167;g39d6414ca10_0_0"/>
          <p:cNvSpPr/>
          <p:nvPr/>
        </p:nvSpPr>
        <p:spPr>
          <a:xfrm>
            <a:off x="387390" y="835581"/>
            <a:ext cx="9555600" cy="9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203"/>
              </a:lnSpc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SzPts val="6150"/>
              <a:buFont typeface="Nunito Sans"/>
              <a:buNone/>
            </a:pPr>
            <a:r>
              <a:rPr i="0" lang="en-US" sz="6150" u="none" cap="none" strike="noStrike">
                <a:solidFill>
                  <a:srgbClr val="D1282E"/>
                </a:solidFill>
              </a:rPr>
              <a:t>Crisis Leadership Overview</a:t>
            </a:r>
            <a:endParaRPr i="0" sz="6150" u="none" cap="none" strike="noStrike"/>
          </a:p>
        </p:txBody>
      </p:sp>
      <p:sp>
        <p:nvSpPr>
          <p:cNvPr id="168" name="Google Shape;168;g39d6414ca10_0_0"/>
          <p:cNvSpPr/>
          <p:nvPr/>
        </p:nvSpPr>
        <p:spPr>
          <a:xfrm>
            <a:off x="387390" y="2040612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Font typeface="Inter"/>
              <a:buNone/>
            </a:pPr>
            <a:r>
              <a:rPr i="0" lang="en-US" sz="1750" u="none" cap="none" strike="noStrike">
                <a:solidFill>
                  <a:srgbClr val="002060"/>
                </a:solidFill>
              </a:rPr>
              <a:t>Stability, Direction, and Human-Centered Decision-Making Under Pressure</a:t>
            </a:r>
            <a:endParaRPr i="0" sz="1750" u="none" cap="none" strike="noStrike"/>
          </a:p>
        </p:txBody>
      </p:sp>
      <p:sp>
        <p:nvSpPr>
          <p:cNvPr id="169" name="Google Shape;169;g39d6414ca10_0_0"/>
          <p:cNvSpPr/>
          <p:nvPr/>
        </p:nvSpPr>
        <p:spPr>
          <a:xfrm>
            <a:off x="387403" y="2630325"/>
            <a:ext cx="86244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SzPts val="4450"/>
              <a:buFont typeface="Nunito Sans"/>
              <a:buNone/>
            </a:pPr>
            <a:r>
              <a:rPr i="0" lang="en-US" sz="4450" u="none" cap="none" strike="noStrike">
                <a:solidFill>
                  <a:srgbClr val="D1282E"/>
                </a:solidFill>
              </a:rPr>
              <a:t>What Is Crisis Leadership?</a:t>
            </a:r>
            <a:endParaRPr i="0" sz="4450" u="none" cap="none" strike="noStrike"/>
          </a:p>
        </p:txBody>
      </p:sp>
      <p:sp>
        <p:nvSpPr>
          <p:cNvPr id="170" name="Google Shape;170;g39d6414ca10_0_0"/>
          <p:cNvSpPr/>
          <p:nvPr/>
        </p:nvSpPr>
        <p:spPr>
          <a:xfrm>
            <a:off x="387390" y="3565922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Leadership during disruption is different from leadership in stability</a:t>
            </a:r>
            <a:endParaRPr i="0" sz="1750" u="none" cap="none" strike="noStrike"/>
          </a:p>
        </p:txBody>
      </p:sp>
      <p:sp>
        <p:nvSpPr>
          <p:cNvPr id="171" name="Google Shape;171;g39d6414ca10_0_0"/>
          <p:cNvSpPr/>
          <p:nvPr/>
        </p:nvSpPr>
        <p:spPr>
          <a:xfrm>
            <a:off x="387390" y="4008120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Crisis compresses time and raises emotional intensity</a:t>
            </a:r>
            <a:endParaRPr i="0" sz="1750" u="none" cap="none" strike="noStrike"/>
          </a:p>
        </p:txBody>
      </p:sp>
      <p:sp>
        <p:nvSpPr>
          <p:cNvPr id="172" name="Google Shape;172;g39d6414ca10_0_0"/>
          <p:cNvSpPr/>
          <p:nvPr/>
        </p:nvSpPr>
        <p:spPr>
          <a:xfrm>
            <a:off x="387390" y="4450318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Decisions must balance authority and empathy</a:t>
            </a:r>
            <a:endParaRPr i="0" sz="1750" u="none" cap="none" strike="noStrike"/>
          </a:p>
        </p:txBody>
      </p:sp>
      <p:sp>
        <p:nvSpPr>
          <p:cNvPr id="173" name="Google Shape;173;g39d6414ca10_0_0"/>
          <p:cNvSpPr/>
          <p:nvPr/>
        </p:nvSpPr>
        <p:spPr>
          <a:xfrm>
            <a:off x="387390" y="4892516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The leader becomes the stabilizing reference point</a:t>
            </a:r>
            <a:endParaRPr i="0" sz="1750" u="none" cap="none" strike="noStrike"/>
          </a:p>
        </p:txBody>
      </p:sp>
      <p:pic>
        <p:nvPicPr>
          <p:cNvPr descr="Leadership - Free of Charge Creative Commons Office worker ..." id="174" name="Google Shape;174;g39d6414ca10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28250" y="4076650"/>
            <a:ext cx="3601398" cy="2400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39d6414ca10_0_118"/>
          <p:cNvSpPr txBox="1"/>
          <p:nvPr>
            <p:ph idx="11" type="ftr"/>
          </p:nvPr>
        </p:nvSpPr>
        <p:spPr>
          <a:xfrm>
            <a:off x="44302" y="6574155"/>
            <a:ext cx="4572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© 2025 Innovation In Software Corporation</a:t>
            </a:r>
            <a:endParaRPr/>
          </a:p>
        </p:txBody>
      </p:sp>
      <p:sp>
        <p:nvSpPr>
          <p:cNvPr id="293" name="Google Shape;293;g39d6414ca10_0_118"/>
          <p:cNvSpPr txBox="1"/>
          <p:nvPr>
            <p:ph idx="12" type="sldNum"/>
          </p:nvPr>
        </p:nvSpPr>
        <p:spPr>
          <a:xfrm rot="-5400000">
            <a:off x="11189118" y="5824571"/>
            <a:ext cx="13158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94" name="Google Shape;294;g39d6414ca10_0_118"/>
          <p:cNvSpPr/>
          <p:nvPr/>
        </p:nvSpPr>
        <p:spPr>
          <a:xfrm>
            <a:off x="463602" y="960400"/>
            <a:ext cx="75537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SzPts val="4450"/>
              <a:buFont typeface="Nunito Sans"/>
              <a:buNone/>
            </a:pPr>
            <a:r>
              <a:rPr i="0" lang="en-US" sz="4450" u="none" cap="none" strike="noStrike">
                <a:solidFill>
                  <a:srgbClr val="D1282E"/>
                </a:solidFill>
              </a:rPr>
              <a:t>Crisis Leadership Posture</a:t>
            </a:r>
            <a:endParaRPr i="0" sz="4450" u="none" cap="none" strike="noStrike"/>
          </a:p>
        </p:txBody>
      </p:sp>
      <p:sp>
        <p:nvSpPr>
          <p:cNvPr id="295" name="Google Shape;295;g39d6414ca10_0_118"/>
          <p:cNvSpPr/>
          <p:nvPr/>
        </p:nvSpPr>
        <p:spPr>
          <a:xfrm>
            <a:off x="463590" y="2213412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Upright visibility</a:t>
            </a:r>
            <a:endParaRPr i="0" sz="1750" u="none" cap="none" strike="noStrike"/>
          </a:p>
        </p:txBody>
      </p:sp>
      <p:sp>
        <p:nvSpPr>
          <p:cNvPr id="296" name="Google Shape;296;g39d6414ca10_0_118"/>
          <p:cNvSpPr/>
          <p:nvPr/>
        </p:nvSpPr>
        <p:spPr>
          <a:xfrm>
            <a:off x="463590" y="2655610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Controlled pacing</a:t>
            </a:r>
            <a:endParaRPr i="0" sz="1750" u="none" cap="none" strike="noStrike"/>
          </a:p>
        </p:txBody>
      </p:sp>
      <p:sp>
        <p:nvSpPr>
          <p:cNvPr id="297" name="Google Shape;297;g39d6414ca10_0_118"/>
          <p:cNvSpPr/>
          <p:nvPr/>
        </p:nvSpPr>
        <p:spPr>
          <a:xfrm>
            <a:off x="463590" y="3097808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Short instructions</a:t>
            </a:r>
            <a:endParaRPr i="0" sz="1750" u="none" cap="none" strike="noStrike"/>
          </a:p>
        </p:txBody>
      </p:sp>
      <p:sp>
        <p:nvSpPr>
          <p:cNvPr id="298" name="Google Shape;298;g39d6414ca10_0_118"/>
          <p:cNvSpPr/>
          <p:nvPr/>
        </p:nvSpPr>
        <p:spPr>
          <a:xfrm>
            <a:off x="463590" y="3540006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Simple framing</a:t>
            </a:r>
            <a:endParaRPr i="0" sz="1750" u="none" cap="none" strike="noStrike"/>
          </a:p>
        </p:txBody>
      </p:sp>
      <p:sp>
        <p:nvSpPr>
          <p:cNvPr id="299" name="Google Shape;299;g39d6414ca10_0_118"/>
          <p:cNvSpPr/>
          <p:nvPr/>
        </p:nvSpPr>
        <p:spPr>
          <a:xfrm>
            <a:off x="463590" y="3982204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Low emotion language</a:t>
            </a:r>
            <a:endParaRPr i="0" sz="1750" u="none" cap="none" strike="noStrike"/>
          </a:p>
        </p:txBody>
      </p:sp>
      <p:sp>
        <p:nvSpPr>
          <p:cNvPr id="300" name="Google Shape;300;g39d6414ca10_0_118"/>
          <p:cNvSpPr/>
          <p:nvPr/>
        </p:nvSpPr>
        <p:spPr>
          <a:xfrm>
            <a:off x="8475821" y="2289612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Stable tone</a:t>
            </a:r>
            <a:endParaRPr i="0" sz="1750" u="none" cap="none" strike="noStrike"/>
          </a:p>
        </p:txBody>
      </p:sp>
      <p:sp>
        <p:nvSpPr>
          <p:cNvPr id="301" name="Google Shape;301;g39d6414ca10_0_118"/>
          <p:cNvSpPr/>
          <p:nvPr/>
        </p:nvSpPr>
        <p:spPr>
          <a:xfrm>
            <a:off x="8475821" y="2731810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Calm delivery</a:t>
            </a:r>
            <a:endParaRPr i="0" sz="1750" u="none" cap="none" strike="noStrike"/>
          </a:p>
        </p:txBody>
      </p:sp>
      <p:sp>
        <p:nvSpPr>
          <p:cNvPr id="302" name="Google Shape;302;g39d6414ca10_0_118"/>
          <p:cNvSpPr/>
          <p:nvPr/>
        </p:nvSpPr>
        <p:spPr>
          <a:xfrm>
            <a:off x="8475821" y="3174008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Decisive close-out</a:t>
            </a:r>
            <a:endParaRPr i="0" sz="1750" u="none" cap="none" strike="noStrike"/>
          </a:p>
        </p:txBody>
      </p:sp>
      <p:sp>
        <p:nvSpPr>
          <p:cNvPr id="303" name="Google Shape;303;g39d6414ca10_0_118"/>
          <p:cNvSpPr/>
          <p:nvPr/>
        </p:nvSpPr>
        <p:spPr>
          <a:xfrm>
            <a:off x="8475821" y="3616206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No panic cues</a:t>
            </a:r>
            <a:endParaRPr i="0" sz="1750" u="none" cap="none" strike="noStrike"/>
          </a:p>
        </p:txBody>
      </p:sp>
      <p:sp>
        <p:nvSpPr>
          <p:cNvPr id="304" name="Google Shape;304;g39d6414ca10_0_118"/>
          <p:cNvSpPr/>
          <p:nvPr/>
        </p:nvSpPr>
        <p:spPr>
          <a:xfrm>
            <a:off x="8475821" y="4058404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Reassuring cadence</a:t>
            </a:r>
            <a:endParaRPr i="0" sz="1750" u="none" cap="none" strike="noStrike"/>
          </a:p>
        </p:txBody>
      </p:sp>
      <p:pic>
        <p:nvPicPr>
          <p:cNvPr descr="Leader - Free of Charge Creative Commons Handwriting image" id="305" name="Google Shape;305;g39d6414ca10_0_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75000" y="2289600"/>
            <a:ext cx="3861000" cy="257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39d6414ca10_0_136"/>
          <p:cNvSpPr txBox="1"/>
          <p:nvPr>
            <p:ph idx="11" type="ftr"/>
          </p:nvPr>
        </p:nvSpPr>
        <p:spPr>
          <a:xfrm>
            <a:off x="44302" y="6574155"/>
            <a:ext cx="4572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© 2025 Innovation In Software Corporation</a:t>
            </a:r>
            <a:endParaRPr/>
          </a:p>
        </p:txBody>
      </p:sp>
      <p:sp>
        <p:nvSpPr>
          <p:cNvPr id="312" name="Google Shape;312;g39d6414ca10_0_136"/>
          <p:cNvSpPr txBox="1"/>
          <p:nvPr>
            <p:ph idx="12" type="sldNum"/>
          </p:nvPr>
        </p:nvSpPr>
        <p:spPr>
          <a:xfrm rot="-5400000">
            <a:off x="11189118" y="5824571"/>
            <a:ext cx="13158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13" name="Google Shape;313;g39d6414ca10_0_136"/>
          <p:cNvSpPr/>
          <p:nvPr/>
        </p:nvSpPr>
        <p:spPr>
          <a:xfrm>
            <a:off x="476290" y="934204"/>
            <a:ext cx="59352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SzPts val="4450"/>
              <a:buFont typeface="Nunito Sans"/>
              <a:buNone/>
            </a:pPr>
            <a:r>
              <a:rPr i="0" lang="en-US" sz="4450" u="none" cap="none" strike="noStrike">
                <a:solidFill>
                  <a:srgbClr val="D1282E"/>
                </a:solidFill>
              </a:rPr>
              <a:t>Summary &amp; Takeaways</a:t>
            </a:r>
            <a:endParaRPr i="0" sz="4450" u="none" cap="none" strike="noStrike"/>
          </a:p>
        </p:txBody>
      </p:sp>
      <p:sp>
        <p:nvSpPr>
          <p:cNvPr id="314" name="Google Shape;314;g39d6414ca10_0_136"/>
          <p:cNvSpPr/>
          <p:nvPr/>
        </p:nvSpPr>
        <p:spPr>
          <a:xfrm>
            <a:off x="476290" y="1869797"/>
            <a:ext cx="84201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Crisis leadership is a distinct discipline</a:t>
            </a:r>
            <a:endParaRPr i="0" sz="1750" u="none" cap="none" strike="noStrike"/>
          </a:p>
        </p:txBody>
      </p:sp>
      <p:sp>
        <p:nvSpPr>
          <p:cNvPr id="315" name="Google Shape;315;g39d6414ca10_0_136"/>
          <p:cNvSpPr/>
          <p:nvPr/>
        </p:nvSpPr>
        <p:spPr>
          <a:xfrm>
            <a:off x="476290" y="2311995"/>
            <a:ext cx="84201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People follow emotional signals before direction</a:t>
            </a:r>
            <a:endParaRPr i="0" sz="1750" u="none" cap="none" strike="noStrike"/>
          </a:p>
        </p:txBody>
      </p:sp>
      <p:sp>
        <p:nvSpPr>
          <p:cNvPr id="316" name="Google Shape;316;g39d6414ca10_0_136"/>
          <p:cNvSpPr/>
          <p:nvPr/>
        </p:nvSpPr>
        <p:spPr>
          <a:xfrm>
            <a:off x="476290" y="2754193"/>
            <a:ext cx="84201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Stability is the first output of leadership</a:t>
            </a:r>
            <a:endParaRPr i="0" sz="1750" u="none" cap="none" strike="noStrike"/>
          </a:p>
        </p:txBody>
      </p:sp>
      <p:sp>
        <p:nvSpPr>
          <p:cNvPr id="317" name="Google Shape;317;g39d6414ca10_0_136"/>
          <p:cNvSpPr/>
          <p:nvPr/>
        </p:nvSpPr>
        <p:spPr>
          <a:xfrm>
            <a:off x="476290" y="3196392"/>
            <a:ext cx="84201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Clarity reduces fear and hesitation</a:t>
            </a:r>
            <a:endParaRPr i="0" sz="1750" u="none" cap="none" strike="noStrike"/>
          </a:p>
        </p:txBody>
      </p:sp>
      <p:sp>
        <p:nvSpPr>
          <p:cNvPr id="318" name="Google Shape;318;g39d6414ca10_0_136"/>
          <p:cNvSpPr/>
          <p:nvPr/>
        </p:nvSpPr>
        <p:spPr>
          <a:xfrm>
            <a:off x="476290" y="3638590"/>
            <a:ext cx="84201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Authority without calm loses trust</a:t>
            </a:r>
            <a:endParaRPr i="0" sz="1750" u="none" cap="none" strike="noStrike"/>
          </a:p>
        </p:txBody>
      </p:sp>
      <p:sp>
        <p:nvSpPr>
          <p:cNvPr id="319" name="Google Shape;319;g39d6414ca10_0_136"/>
          <p:cNvSpPr/>
          <p:nvPr/>
        </p:nvSpPr>
        <p:spPr>
          <a:xfrm>
            <a:off x="476290" y="4080788"/>
            <a:ext cx="84201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Calm without direction loses control</a:t>
            </a:r>
            <a:endParaRPr i="0" sz="1750" u="none" cap="none" strike="noStrike"/>
          </a:p>
        </p:txBody>
      </p:sp>
      <p:sp>
        <p:nvSpPr>
          <p:cNvPr id="320" name="Google Shape;320;g39d6414ca10_0_136"/>
          <p:cNvSpPr/>
          <p:nvPr/>
        </p:nvSpPr>
        <p:spPr>
          <a:xfrm>
            <a:off x="476290" y="4522986"/>
            <a:ext cx="84201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True crisis leadership is hybrid: structure + presence</a:t>
            </a:r>
            <a:endParaRPr i="0" sz="1750" u="none" cap="none" strike="noStrike"/>
          </a:p>
        </p:txBody>
      </p:sp>
      <p:pic>
        <p:nvPicPr>
          <p:cNvPr descr="preencoded.png" id="321" name="Google Shape;321;g39d6414ca10_0_1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58187" y="1343291"/>
            <a:ext cx="4069200" cy="406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394a9e633d9_0_166"/>
          <p:cNvSpPr txBox="1"/>
          <p:nvPr>
            <p:ph idx="11" type="ftr"/>
          </p:nvPr>
        </p:nvSpPr>
        <p:spPr>
          <a:xfrm>
            <a:off x="9588795" y="127591"/>
            <a:ext cx="2603100" cy="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100"/>
              <a:t>“Develop a passion for learning.”</a:t>
            </a:r>
            <a:endParaRPr/>
          </a:p>
        </p:txBody>
      </p:sp>
      <p:sp>
        <p:nvSpPr>
          <p:cNvPr id="328" name="Google Shape;328;g394a9e633d9_0_166"/>
          <p:cNvSpPr txBox="1"/>
          <p:nvPr/>
        </p:nvSpPr>
        <p:spPr>
          <a:xfrm>
            <a:off x="2574824" y="2290350"/>
            <a:ext cx="60786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7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BREAK TIME</a:t>
            </a:r>
            <a:endParaRPr b="0" i="0" sz="72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g394a9e633d9_0_166"/>
          <p:cNvSpPr txBox="1"/>
          <p:nvPr>
            <p:ph idx="1" type="body"/>
          </p:nvPr>
        </p:nvSpPr>
        <p:spPr>
          <a:xfrm>
            <a:off x="3504525" y="3636325"/>
            <a:ext cx="42192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/>
          </a:bodyPr>
          <a:lstStyle/>
          <a:p>
            <a:pPr indent="0" lvl="0" marL="457200" marR="1300480" rtl="0" algn="l">
              <a:lnSpc>
                <a:spcPct val="100000"/>
              </a:lnSpc>
              <a:spcBef>
                <a:spcPts val="1190"/>
              </a:spcBef>
              <a:spcAft>
                <a:spcPts val="0"/>
              </a:spcAft>
              <a:buSzPct val="88235"/>
              <a:buNone/>
            </a:pPr>
            <a:r>
              <a:rPr b="0" lang="en-US" sz="2400"/>
              <a:t>Be back in 15 mins. </a:t>
            </a:r>
            <a:endParaRPr b="0" sz="24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39d6414ca10_0_302"/>
          <p:cNvSpPr txBox="1"/>
          <p:nvPr>
            <p:ph idx="11" type="ftr"/>
          </p:nvPr>
        </p:nvSpPr>
        <p:spPr>
          <a:xfrm>
            <a:off x="44302" y="6574155"/>
            <a:ext cx="4572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© 2025 Innovation In Software Corporation</a:t>
            </a:r>
            <a:endParaRPr/>
          </a:p>
        </p:txBody>
      </p:sp>
      <p:sp>
        <p:nvSpPr>
          <p:cNvPr id="336" name="Google Shape;336;g39d6414ca10_0_302"/>
          <p:cNvSpPr txBox="1"/>
          <p:nvPr>
            <p:ph idx="12" type="sldNum"/>
          </p:nvPr>
        </p:nvSpPr>
        <p:spPr>
          <a:xfrm rot="-5400000">
            <a:off x="11189118" y="5824571"/>
            <a:ext cx="13158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37" name="Google Shape;337;g39d6414ca10_0_302"/>
          <p:cNvSpPr/>
          <p:nvPr/>
        </p:nvSpPr>
        <p:spPr>
          <a:xfrm>
            <a:off x="602399" y="627801"/>
            <a:ext cx="6888600" cy="8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203"/>
              </a:lnSpc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SzPts val="5414"/>
              <a:buFont typeface="Nunito Sans"/>
              <a:buNone/>
            </a:pPr>
            <a:r>
              <a:rPr i="0" lang="en-US" sz="5413" u="none" cap="none" strike="noStrike">
                <a:solidFill>
                  <a:srgbClr val="D1282E"/>
                </a:solidFill>
              </a:rPr>
              <a:t>Psychology of Crisis</a:t>
            </a:r>
            <a:endParaRPr i="0" sz="5413" u="none" cap="none" strike="noStrike"/>
          </a:p>
        </p:txBody>
      </p:sp>
      <p:sp>
        <p:nvSpPr>
          <p:cNvPr id="338" name="Google Shape;338;g39d6414ca10_0_302"/>
          <p:cNvSpPr/>
          <p:nvPr/>
        </p:nvSpPr>
        <p:spPr>
          <a:xfrm>
            <a:off x="602399" y="1688575"/>
            <a:ext cx="8489400" cy="3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541"/>
              <a:buFont typeface="Inter"/>
              <a:buNone/>
            </a:pPr>
            <a:r>
              <a:rPr i="0" lang="en-US" sz="1540" u="none" cap="none" strike="noStrike">
                <a:solidFill>
                  <a:srgbClr val="002060"/>
                </a:solidFill>
              </a:rPr>
              <a:t>Stress, uncertainty, and time compression</a:t>
            </a:r>
            <a:endParaRPr i="0" sz="1540" u="none" cap="none" strike="noStrike"/>
          </a:p>
        </p:txBody>
      </p:sp>
      <p:sp>
        <p:nvSpPr>
          <p:cNvPr id="339" name="Google Shape;339;g39d6414ca10_0_302"/>
          <p:cNvSpPr/>
          <p:nvPr/>
        </p:nvSpPr>
        <p:spPr>
          <a:xfrm>
            <a:off x="602399" y="2187676"/>
            <a:ext cx="8489400" cy="3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541"/>
              <a:buFont typeface="Inter"/>
              <a:buNone/>
            </a:pPr>
            <a:r>
              <a:rPr i="0" lang="en-US" sz="1540" u="none" cap="none" strike="noStrike">
                <a:solidFill>
                  <a:srgbClr val="002060"/>
                </a:solidFill>
              </a:rPr>
              <a:t>How the mind reacts under pressure and what leaders must stabilize first.</a:t>
            </a:r>
            <a:endParaRPr i="0" sz="1540" u="none" cap="none" strike="noStrike"/>
          </a:p>
        </p:txBody>
      </p:sp>
      <p:sp>
        <p:nvSpPr>
          <p:cNvPr id="340" name="Google Shape;340;g39d6414ca10_0_302"/>
          <p:cNvSpPr/>
          <p:nvPr/>
        </p:nvSpPr>
        <p:spPr>
          <a:xfrm>
            <a:off x="602399" y="2686777"/>
            <a:ext cx="8489400" cy="3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SzPts val="1541"/>
              <a:buFont typeface="Arial"/>
              <a:buNone/>
            </a:pPr>
            <a:r>
              <a:t/>
            </a:r>
            <a:endParaRPr i="0" sz="1540" u="none" cap="none" strike="noStrike"/>
          </a:p>
        </p:txBody>
      </p:sp>
      <p:sp>
        <p:nvSpPr>
          <p:cNvPr id="341" name="Google Shape;341;g39d6414ca10_0_302"/>
          <p:cNvSpPr/>
          <p:nvPr/>
        </p:nvSpPr>
        <p:spPr>
          <a:xfrm>
            <a:off x="602399" y="3185878"/>
            <a:ext cx="8489400" cy="3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01851" lvl="0" marL="301851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541"/>
              <a:buChar char="•"/>
            </a:pPr>
            <a:r>
              <a:rPr i="0" lang="en-US" sz="1540" u="none" cap="none" strike="noStrike">
                <a:solidFill>
                  <a:srgbClr val="002060"/>
                </a:solidFill>
              </a:rPr>
              <a:t>What happens in our minds during a Crisis</a:t>
            </a:r>
            <a:endParaRPr i="0" sz="1540" u="none" cap="none" strike="noStrike"/>
          </a:p>
        </p:txBody>
      </p:sp>
      <p:sp>
        <p:nvSpPr>
          <p:cNvPr id="342" name="Google Shape;342;g39d6414ca10_0_302"/>
          <p:cNvSpPr/>
          <p:nvPr/>
        </p:nvSpPr>
        <p:spPr>
          <a:xfrm>
            <a:off x="602399" y="3575139"/>
            <a:ext cx="8489400" cy="3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01851" lvl="0" marL="301851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541"/>
              <a:buChar char="•"/>
            </a:pPr>
            <a:r>
              <a:rPr i="0" lang="en-US" sz="1540" u="none" cap="none" strike="noStrike">
                <a:solidFill>
                  <a:srgbClr val="002060"/>
                </a:solidFill>
              </a:rPr>
              <a:t>How the Psychological Response is directly related to resilience</a:t>
            </a:r>
            <a:endParaRPr i="0" sz="1540" u="none" cap="none" strike="noStrike"/>
          </a:p>
        </p:txBody>
      </p:sp>
      <p:sp>
        <p:nvSpPr>
          <p:cNvPr id="343" name="Google Shape;343;g39d6414ca10_0_302"/>
          <p:cNvSpPr/>
          <p:nvPr/>
        </p:nvSpPr>
        <p:spPr>
          <a:xfrm>
            <a:off x="602399" y="3964400"/>
            <a:ext cx="8489400" cy="3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01851" lvl="0" marL="301851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541"/>
              <a:buChar char="•"/>
            </a:pPr>
            <a:r>
              <a:rPr i="0" lang="en-US" sz="1540" u="none" cap="none" strike="noStrike">
                <a:solidFill>
                  <a:srgbClr val="002060"/>
                </a:solidFill>
              </a:rPr>
              <a:t>How decision making is affected</a:t>
            </a:r>
            <a:endParaRPr i="0" sz="1540" u="none" cap="none" strike="noStrike"/>
          </a:p>
        </p:txBody>
      </p:sp>
      <p:sp>
        <p:nvSpPr>
          <p:cNvPr id="344" name="Google Shape;344;g39d6414ca10_0_302"/>
          <p:cNvSpPr/>
          <p:nvPr/>
        </p:nvSpPr>
        <p:spPr>
          <a:xfrm>
            <a:off x="602399" y="4353661"/>
            <a:ext cx="8489400" cy="3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01851" lvl="0" marL="301851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541"/>
              <a:buChar char="•"/>
            </a:pPr>
            <a:r>
              <a:rPr i="0" lang="en-US" sz="1540" u="none" cap="none" strike="noStrike">
                <a:solidFill>
                  <a:srgbClr val="002060"/>
                </a:solidFill>
              </a:rPr>
              <a:t>Leaderships role during the Crisis</a:t>
            </a:r>
            <a:endParaRPr i="0" sz="1540" u="none" cap="none" strike="noStrike"/>
          </a:p>
        </p:txBody>
      </p:sp>
      <p:sp>
        <p:nvSpPr>
          <p:cNvPr id="345" name="Google Shape;345;g39d6414ca10_0_302"/>
          <p:cNvSpPr/>
          <p:nvPr/>
        </p:nvSpPr>
        <p:spPr>
          <a:xfrm>
            <a:off x="602399" y="4742922"/>
            <a:ext cx="8489400" cy="3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01851" lvl="0" marL="301851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541"/>
              <a:buChar char="•"/>
            </a:pPr>
            <a:r>
              <a:rPr i="0" lang="en-US" sz="1540" u="none" cap="none" strike="noStrike">
                <a:solidFill>
                  <a:srgbClr val="002060"/>
                </a:solidFill>
              </a:rPr>
              <a:t>Your role during the Crisis</a:t>
            </a:r>
            <a:endParaRPr i="0" sz="1540" u="none" cap="none" strike="noStrike"/>
          </a:p>
        </p:txBody>
      </p:sp>
      <p:sp>
        <p:nvSpPr>
          <p:cNvPr id="346" name="Google Shape;346;g39d6414ca10_0_302"/>
          <p:cNvSpPr/>
          <p:nvPr/>
        </p:nvSpPr>
        <p:spPr>
          <a:xfrm>
            <a:off x="602399" y="5132184"/>
            <a:ext cx="8489400" cy="3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01851" lvl="0" marL="301851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541"/>
              <a:buChar char="•"/>
            </a:pPr>
            <a:r>
              <a:rPr i="0" lang="en-US" sz="1540" u="none" cap="none" strike="noStrike">
                <a:solidFill>
                  <a:srgbClr val="002060"/>
                </a:solidFill>
              </a:rPr>
              <a:t>The impact of cognitive biases on decision-making under pressure</a:t>
            </a:r>
            <a:endParaRPr i="0" sz="1540" u="none" cap="none" strike="noStrike"/>
          </a:p>
        </p:txBody>
      </p:sp>
      <p:sp>
        <p:nvSpPr>
          <p:cNvPr id="347" name="Google Shape;347;g39d6414ca10_0_302"/>
          <p:cNvSpPr/>
          <p:nvPr/>
        </p:nvSpPr>
        <p:spPr>
          <a:xfrm>
            <a:off x="602399" y="5521446"/>
            <a:ext cx="8489400" cy="3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01851" lvl="0" marL="301851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541"/>
              <a:buChar char="•"/>
            </a:pPr>
            <a:r>
              <a:rPr i="0" lang="en-US" sz="1540" u="none" cap="none" strike="noStrike">
                <a:solidFill>
                  <a:srgbClr val="002060"/>
                </a:solidFill>
              </a:rPr>
              <a:t>The role of emotional regulation in maintaining composure</a:t>
            </a:r>
            <a:endParaRPr i="0" sz="1540" u="none" cap="none" strike="noStrike"/>
          </a:p>
        </p:txBody>
      </p:sp>
      <p:sp>
        <p:nvSpPr>
          <p:cNvPr id="348" name="Google Shape;348;g39d6414ca10_0_302"/>
          <p:cNvSpPr/>
          <p:nvPr/>
        </p:nvSpPr>
        <p:spPr>
          <a:xfrm>
            <a:off x="602399" y="5910707"/>
            <a:ext cx="8489400" cy="3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01851" lvl="0" marL="301851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541"/>
              <a:buChar char="•"/>
            </a:pPr>
            <a:r>
              <a:rPr i="0" lang="en-US" sz="1540" u="none" cap="none" strike="noStrike">
                <a:solidFill>
                  <a:srgbClr val="002060"/>
                </a:solidFill>
              </a:rPr>
              <a:t>Importance of fostering psychological safety in teams during crisis</a:t>
            </a:r>
            <a:endParaRPr i="0" sz="1540" u="none" cap="none" strike="noStrike"/>
          </a:p>
        </p:txBody>
      </p:sp>
      <p:pic>
        <p:nvPicPr>
          <p:cNvPr descr="preencoded.png" id="349" name="Google Shape;349;g39d6414ca10_0_30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13925" y="1742556"/>
            <a:ext cx="3389651" cy="33896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39d6414ca10_0_321"/>
          <p:cNvSpPr txBox="1"/>
          <p:nvPr>
            <p:ph type="title"/>
          </p:nvPr>
        </p:nvSpPr>
        <p:spPr>
          <a:xfrm>
            <a:off x="297325" y="723225"/>
            <a:ext cx="3882300" cy="729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CLASS AGENDA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6" name="Google Shape;356;g39d6414ca10_0_321"/>
          <p:cNvSpPr txBox="1"/>
          <p:nvPr>
            <p:ph idx="1" type="body"/>
          </p:nvPr>
        </p:nvSpPr>
        <p:spPr>
          <a:xfrm>
            <a:off x="297325" y="1644400"/>
            <a:ext cx="5587200" cy="21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683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200"/>
              <a:buChar char="●"/>
            </a:pPr>
            <a:r>
              <a:rPr b="0" lang="en-US" sz="2200"/>
              <a:t>How crisis affects the human mind</a:t>
            </a:r>
            <a:endParaRPr b="0" sz="2200"/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0" lang="en-US" sz="2200"/>
              <a:t>Stress and physiological response</a:t>
            </a:r>
            <a:endParaRPr b="0" sz="2200"/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0" lang="en-US" sz="2200"/>
              <a:t>Uncertainty and psychological distortion</a:t>
            </a:r>
            <a:endParaRPr b="0" sz="2200"/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0" lang="en-US" sz="2200"/>
              <a:t>Time compression and decision impact</a:t>
            </a:r>
            <a:endParaRPr b="0" sz="2200"/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0" lang="en-US" sz="2200"/>
              <a:t>Implications for crisis leadership</a:t>
            </a:r>
            <a:endParaRPr b="0" sz="2200"/>
          </a:p>
        </p:txBody>
      </p:sp>
      <p:sp>
        <p:nvSpPr>
          <p:cNvPr id="357" name="Google Shape;357;g39d6414ca10_0_321"/>
          <p:cNvSpPr txBox="1"/>
          <p:nvPr>
            <p:ph idx="11" type="ftr"/>
          </p:nvPr>
        </p:nvSpPr>
        <p:spPr>
          <a:xfrm>
            <a:off x="44302" y="6574155"/>
            <a:ext cx="4572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© 2025 Innovation In Software Corporation</a:t>
            </a:r>
            <a:endParaRPr/>
          </a:p>
        </p:txBody>
      </p:sp>
      <p:sp>
        <p:nvSpPr>
          <p:cNvPr id="358" name="Google Shape;358;g39d6414ca10_0_321"/>
          <p:cNvSpPr txBox="1"/>
          <p:nvPr>
            <p:ph idx="12" type="sldNum"/>
          </p:nvPr>
        </p:nvSpPr>
        <p:spPr>
          <a:xfrm rot="-5400000">
            <a:off x="11189118" y="5824571"/>
            <a:ext cx="13158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59" name="Google Shape;359;g39d6414ca10_0_321"/>
          <p:cNvSpPr txBox="1"/>
          <p:nvPr>
            <p:ph idx="1" type="body"/>
          </p:nvPr>
        </p:nvSpPr>
        <p:spPr>
          <a:xfrm>
            <a:off x="5884400" y="1644400"/>
            <a:ext cx="6056100" cy="20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683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200"/>
              <a:buChar char="●"/>
            </a:pPr>
            <a:r>
              <a:rPr b="0" lang="en-US" sz="2200"/>
              <a:t>Understand why reactions intensify under crisis</a:t>
            </a:r>
            <a:endParaRPr b="0" sz="2200"/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0" lang="en-US" sz="2200"/>
              <a:t>Recognize what leaders must stabilize first</a:t>
            </a:r>
            <a:endParaRPr b="0" sz="2200"/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0" lang="en-US" sz="2200"/>
              <a:t>See how cognition changes under pressure</a:t>
            </a:r>
            <a:endParaRPr b="0" sz="2200"/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0" lang="en-US" sz="2200"/>
              <a:t>Link psychology to behavior and performance</a:t>
            </a:r>
            <a:endParaRPr b="0" sz="2200"/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0" lang="en-US" sz="2200"/>
              <a:t>Prepare for leadership countermeasures</a:t>
            </a:r>
            <a:endParaRPr b="0" sz="2200"/>
          </a:p>
        </p:txBody>
      </p:sp>
      <p:sp>
        <p:nvSpPr>
          <p:cNvPr id="360" name="Google Shape;360;g39d6414ca10_0_321"/>
          <p:cNvSpPr txBox="1"/>
          <p:nvPr>
            <p:ph type="title"/>
          </p:nvPr>
        </p:nvSpPr>
        <p:spPr>
          <a:xfrm>
            <a:off x="5884400" y="723225"/>
            <a:ext cx="5023200" cy="729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CLASS OBJECTIVES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39d6414ca10_0_331"/>
          <p:cNvSpPr txBox="1"/>
          <p:nvPr>
            <p:ph idx="11" type="ftr"/>
          </p:nvPr>
        </p:nvSpPr>
        <p:spPr>
          <a:xfrm>
            <a:off x="44302" y="6574155"/>
            <a:ext cx="4572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© 2025 Innovation In Software Corporation</a:t>
            </a:r>
            <a:endParaRPr/>
          </a:p>
        </p:txBody>
      </p:sp>
      <p:sp>
        <p:nvSpPr>
          <p:cNvPr id="367" name="Google Shape;367;g39d6414ca10_0_331"/>
          <p:cNvSpPr txBox="1"/>
          <p:nvPr>
            <p:ph idx="12" type="sldNum"/>
          </p:nvPr>
        </p:nvSpPr>
        <p:spPr>
          <a:xfrm rot="-5400000">
            <a:off x="11189118" y="5824571"/>
            <a:ext cx="13158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68" name="Google Shape;368;g39d6414ca10_0_331"/>
          <p:cNvSpPr/>
          <p:nvPr/>
        </p:nvSpPr>
        <p:spPr>
          <a:xfrm>
            <a:off x="273090" y="550704"/>
            <a:ext cx="83067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SzPts val="4450"/>
              <a:buFont typeface="Nunito Sans"/>
              <a:buNone/>
            </a:pPr>
            <a:r>
              <a:rPr i="0" lang="en-US" sz="4450" u="none" cap="none" strike="noStrike">
                <a:solidFill>
                  <a:srgbClr val="D1282E"/>
                </a:solidFill>
              </a:rPr>
              <a:t>What "Crisis Psychology" Means</a:t>
            </a:r>
            <a:endParaRPr i="0" sz="4450" u="none" cap="none" strike="noStrike"/>
          </a:p>
        </p:txBody>
      </p:sp>
      <p:sp>
        <p:nvSpPr>
          <p:cNvPr id="369" name="Google Shape;369;g39d6414ca10_0_331"/>
          <p:cNvSpPr/>
          <p:nvPr/>
        </p:nvSpPr>
        <p:spPr>
          <a:xfrm>
            <a:off x="273090" y="1486297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Crisis shifts people from reasoning to survival mode</a:t>
            </a:r>
            <a:endParaRPr i="0" sz="1750" u="none" cap="none" strike="noStrike"/>
          </a:p>
        </p:txBody>
      </p:sp>
      <p:sp>
        <p:nvSpPr>
          <p:cNvPr id="370" name="Google Shape;370;g39d6414ca10_0_331"/>
          <p:cNvSpPr/>
          <p:nvPr/>
        </p:nvSpPr>
        <p:spPr>
          <a:xfrm>
            <a:off x="273090" y="1928495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The brain looks for safety signals before information</a:t>
            </a:r>
            <a:endParaRPr i="0" sz="1750" u="none" cap="none" strike="noStrike"/>
          </a:p>
        </p:txBody>
      </p:sp>
      <p:sp>
        <p:nvSpPr>
          <p:cNvPr id="371" name="Google Shape;371;g39d6414ca10_0_331"/>
          <p:cNvSpPr/>
          <p:nvPr/>
        </p:nvSpPr>
        <p:spPr>
          <a:xfrm>
            <a:off x="273090" y="2370693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Emotion becomes the first filter for perception</a:t>
            </a:r>
            <a:endParaRPr i="0" sz="1750" u="none" cap="none" strike="noStrike"/>
          </a:p>
        </p:txBody>
      </p:sp>
      <p:sp>
        <p:nvSpPr>
          <p:cNvPr id="372" name="Google Shape;372;g39d6414ca10_0_331"/>
          <p:cNvSpPr/>
          <p:nvPr/>
        </p:nvSpPr>
        <p:spPr>
          <a:xfrm>
            <a:off x="273090" y="2812891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Leaders must stabilize minds before processes</a:t>
            </a:r>
            <a:endParaRPr i="0" sz="1750" u="none" cap="none" strike="noStrike"/>
          </a:p>
        </p:txBody>
      </p:sp>
      <p:sp>
        <p:nvSpPr>
          <p:cNvPr id="373" name="Google Shape;373;g39d6414ca10_0_331"/>
          <p:cNvSpPr/>
          <p:nvPr/>
        </p:nvSpPr>
        <p:spPr>
          <a:xfrm>
            <a:off x="273090" y="3255089"/>
            <a:ext cx="96438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Physiological responses like 'fight, flight, or freeze' are amplified, prioritizing immediate threat response over complex thought.</a:t>
            </a:r>
            <a:endParaRPr i="0" sz="1750" u="none" cap="none" strike="noStrike"/>
          </a:p>
        </p:txBody>
      </p:sp>
      <p:sp>
        <p:nvSpPr>
          <p:cNvPr id="374" name="Google Shape;374;g39d6414ca10_0_331"/>
          <p:cNvSpPr/>
          <p:nvPr/>
        </p:nvSpPr>
        <p:spPr>
          <a:xfrm>
            <a:off x="273090" y="4060190"/>
            <a:ext cx="96438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Cognitive biases increase, leading to distorted perceptions and difficulty evaluating risks rationally.</a:t>
            </a:r>
            <a:endParaRPr i="0" sz="1750" u="none" cap="none" strike="noStrike"/>
          </a:p>
        </p:txBody>
      </p:sp>
      <p:sp>
        <p:nvSpPr>
          <p:cNvPr id="375" name="Google Shape;375;g39d6414ca10_0_331"/>
          <p:cNvSpPr/>
          <p:nvPr/>
        </p:nvSpPr>
        <p:spPr>
          <a:xfrm>
            <a:off x="273090" y="4865291"/>
            <a:ext cx="96438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Clear, concise communication and visible, calm leadership are crucial for re-establishing a sense of safety and control.</a:t>
            </a:r>
            <a:endParaRPr i="0" sz="1750" u="none" cap="none" strike="noStrike"/>
          </a:p>
        </p:txBody>
      </p:sp>
      <p:pic>
        <p:nvPicPr>
          <p:cNvPr descr="preencoded.png" id="376" name="Google Shape;376;g39d6414ca10_0_3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220923" y="476489"/>
            <a:ext cx="2382649" cy="238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39d6414ca10_0_346"/>
          <p:cNvSpPr txBox="1"/>
          <p:nvPr>
            <p:ph idx="11" type="ftr"/>
          </p:nvPr>
        </p:nvSpPr>
        <p:spPr>
          <a:xfrm>
            <a:off x="44302" y="6574155"/>
            <a:ext cx="4572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© 2025 Innovation In Software Corporation</a:t>
            </a:r>
            <a:endParaRPr/>
          </a:p>
        </p:txBody>
      </p:sp>
      <p:sp>
        <p:nvSpPr>
          <p:cNvPr id="383" name="Google Shape;383;g39d6414ca10_0_346"/>
          <p:cNvSpPr txBox="1"/>
          <p:nvPr>
            <p:ph idx="12" type="sldNum"/>
          </p:nvPr>
        </p:nvSpPr>
        <p:spPr>
          <a:xfrm rot="-5400000">
            <a:off x="11189118" y="5824571"/>
            <a:ext cx="13158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preencoded.png" id="384" name="Google Shape;384;g39d6414ca10_0_3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3177" y="2083314"/>
            <a:ext cx="2282076" cy="2282076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g39d6414ca10_0_346"/>
          <p:cNvSpPr/>
          <p:nvPr/>
        </p:nvSpPr>
        <p:spPr>
          <a:xfrm>
            <a:off x="514550" y="627950"/>
            <a:ext cx="11099700" cy="14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SzPts val="4450"/>
              <a:buFont typeface="Nunito Sans"/>
              <a:buNone/>
            </a:pPr>
            <a:r>
              <a:rPr i="0" lang="en-US" sz="4450" u="none" cap="none" strike="noStrike">
                <a:solidFill>
                  <a:srgbClr val="D1282E"/>
                </a:solidFill>
              </a:rPr>
              <a:t>Threat Response: The Primitive Brain First</a:t>
            </a:r>
            <a:endParaRPr i="0" sz="4450" u="none" cap="none" strike="noStrike"/>
          </a:p>
        </p:txBody>
      </p:sp>
      <p:sp>
        <p:nvSpPr>
          <p:cNvPr id="386" name="Google Shape;386;g39d6414ca10_0_346"/>
          <p:cNvSpPr/>
          <p:nvPr/>
        </p:nvSpPr>
        <p:spPr>
          <a:xfrm>
            <a:off x="2738706" y="1791448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Under threat, the brain prioritizes survival over logic</a:t>
            </a:r>
            <a:endParaRPr i="0" sz="1750" u="none" cap="none" strike="noStrike"/>
          </a:p>
        </p:txBody>
      </p:sp>
      <p:sp>
        <p:nvSpPr>
          <p:cNvPr id="387" name="Google Shape;387;g39d6414ca10_0_346"/>
          <p:cNvSpPr/>
          <p:nvPr/>
        </p:nvSpPr>
        <p:spPr>
          <a:xfrm>
            <a:off x="2738706" y="2233647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Fight–flight–freeze emerges before analysis</a:t>
            </a:r>
            <a:endParaRPr i="0" sz="1750" u="none" cap="none" strike="noStrike"/>
          </a:p>
        </p:txBody>
      </p:sp>
      <p:sp>
        <p:nvSpPr>
          <p:cNvPr id="388" name="Google Shape;388;g39d6414ca10_0_346"/>
          <p:cNvSpPr/>
          <p:nvPr/>
        </p:nvSpPr>
        <p:spPr>
          <a:xfrm>
            <a:off x="2738706" y="2675845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Emotional systems override executive thinking</a:t>
            </a:r>
            <a:endParaRPr i="0" sz="1750" u="none" cap="none" strike="noStrike"/>
          </a:p>
        </p:txBody>
      </p:sp>
      <p:sp>
        <p:nvSpPr>
          <p:cNvPr id="389" name="Google Shape;389;g39d6414ca10_0_346"/>
          <p:cNvSpPr/>
          <p:nvPr/>
        </p:nvSpPr>
        <p:spPr>
          <a:xfrm>
            <a:off x="2738706" y="3118043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The prefrontal cortex, responsible for planning and logic, is suppressed.</a:t>
            </a:r>
            <a:endParaRPr i="0" sz="1750" u="none" cap="none" strike="noStrike"/>
          </a:p>
        </p:txBody>
      </p:sp>
      <p:sp>
        <p:nvSpPr>
          <p:cNvPr id="390" name="Google Shape;390;g39d6414ca10_0_346"/>
          <p:cNvSpPr/>
          <p:nvPr/>
        </p:nvSpPr>
        <p:spPr>
          <a:xfrm>
            <a:off x="2738706" y="3560241"/>
            <a:ext cx="96438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This ancient response is an evolutionary safeguard</a:t>
            </a:r>
            <a:r>
              <a:rPr lang="en-US" sz="1750">
                <a:solidFill>
                  <a:srgbClr val="002060"/>
                </a:solidFill>
              </a:rPr>
              <a:t> for </a:t>
            </a:r>
            <a:r>
              <a:rPr i="0" lang="en-US" sz="1750" u="none" cap="none" strike="noStrike">
                <a:solidFill>
                  <a:srgbClr val="002060"/>
                </a:solidFill>
              </a:rPr>
              <a:t>rapid action against danger.</a:t>
            </a:r>
            <a:endParaRPr i="0" sz="1750" u="none" cap="none" strike="noStrike"/>
          </a:p>
        </p:txBody>
      </p:sp>
      <p:sp>
        <p:nvSpPr>
          <p:cNvPr id="391" name="Google Shape;391;g39d6414ca10_0_346"/>
          <p:cNvSpPr/>
          <p:nvPr/>
        </p:nvSpPr>
        <p:spPr>
          <a:xfrm>
            <a:off x="2738706" y="3923192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Re-establishing a sense of control helps reactivate rational thought processes.</a:t>
            </a:r>
            <a:endParaRPr i="0" sz="1750" u="none" cap="none" strike="noStrike"/>
          </a:p>
        </p:txBody>
      </p:sp>
      <p:sp>
        <p:nvSpPr>
          <p:cNvPr id="392" name="Google Shape;392;g39d6414ca10_0_346"/>
          <p:cNvSpPr/>
          <p:nvPr/>
        </p:nvSpPr>
        <p:spPr>
          <a:xfrm>
            <a:off x="2738706" y="4365390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Calm must be reintroduced before clarity</a:t>
            </a:r>
            <a:endParaRPr i="0" sz="1750" u="none" cap="none" strike="noStrike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39d6414ca10_0_361"/>
          <p:cNvSpPr txBox="1"/>
          <p:nvPr>
            <p:ph idx="11" type="ftr"/>
          </p:nvPr>
        </p:nvSpPr>
        <p:spPr>
          <a:xfrm>
            <a:off x="44302" y="6574155"/>
            <a:ext cx="4572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© 2025 Innovation In Software Corporation</a:t>
            </a:r>
            <a:endParaRPr/>
          </a:p>
        </p:txBody>
      </p:sp>
      <p:sp>
        <p:nvSpPr>
          <p:cNvPr id="399" name="Google Shape;399;g39d6414ca10_0_361"/>
          <p:cNvSpPr txBox="1"/>
          <p:nvPr>
            <p:ph idx="12" type="sldNum"/>
          </p:nvPr>
        </p:nvSpPr>
        <p:spPr>
          <a:xfrm rot="-5400000">
            <a:off x="11189118" y="5824571"/>
            <a:ext cx="13158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00" name="Google Shape;400;g39d6414ca10_0_361"/>
          <p:cNvSpPr/>
          <p:nvPr/>
        </p:nvSpPr>
        <p:spPr>
          <a:xfrm>
            <a:off x="235003" y="688650"/>
            <a:ext cx="99591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SzPts val="4450"/>
              <a:buFont typeface="Nunito Sans"/>
              <a:buNone/>
            </a:pPr>
            <a:r>
              <a:rPr i="0" lang="en-US" sz="4450" u="none" cap="none" strike="noStrike">
                <a:solidFill>
                  <a:srgbClr val="D1282E"/>
                </a:solidFill>
              </a:rPr>
              <a:t>Physiological Stress Reactions</a:t>
            </a:r>
            <a:endParaRPr i="0" sz="4450" u="none" cap="none" strike="noStrike"/>
          </a:p>
        </p:txBody>
      </p:sp>
      <p:sp>
        <p:nvSpPr>
          <p:cNvPr id="401" name="Google Shape;401;g39d6414ca10_0_361"/>
          <p:cNvSpPr/>
          <p:nvPr/>
        </p:nvSpPr>
        <p:spPr>
          <a:xfrm>
            <a:off x="234990" y="1624251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Adrenaline compresses reaction speed</a:t>
            </a:r>
            <a:endParaRPr i="0" sz="1750" u="none" cap="none" strike="noStrike"/>
          </a:p>
        </p:txBody>
      </p:sp>
      <p:sp>
        <p:nvSpPr>
          <p:cNvPr id="402" name="Google Shape;402;g39d6414ca10_0_361"/>
          <p:cNvSpPr/>
          <p:nvPr/>
        </p:nvSpPr>
        <p:spPr>
          <a:xfrm>
            <a:off x="234990" y="2066449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Breathing becomes shallow and unstable</a:t>
            </a:r>
            <a:endParaRPr i="0" sz="1750" u="none" cap="none" strike="noStrike"/>
          </a:p>
        </p:txBody>
      </p:sp>
      <p:sp>
        <p:nvSpPr>
          <p:cNvPr id="403" name="Google Shape;403;g39d6414ca10_0_361"/>
          <p:cNvSpPr/>
          <p:nvPr/>
        </p:nvSpPr>
        <p:spPr>
          <a:xfrm>
            <a:off x="234990" y="2508647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Cognitive range narrows</a:t>
            </a:r>
            <a:endParaRPr i="0" sz="1750" u="none" cap="none" strike="noStrike"/>
          </a:p>
        </p:txBody>
      </p:sp>
      <p:sp>
        <p:nvSpPr>
          <p:cNvPr id="404" name="Google Shape;404;g39d6414ca10_0_361"/>
          <p:cNvSpPr/>
          <p:nvPr/>
        </p:nvSpPr>
        <p:spPr>
          <a:xfrm>
            <a:off x="234990" y="2950845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Discomfort is misread as danger</a:t>
            </a:r>
            <a:endParaRPr i="0" sz="1750" u="none" cap="none" strike="noStrike"/>
          </a:p>
        </p:txBody>
      </p:sp>
      <p:sp>
        <p:nvSpPr>
          <p:cNvPr id="405" name="Google Shape;405;g39d6414ca10_0_361"/>
          <p:cNvSpPr/>
          <p:nvPr/>
        </p:nvSpPr>
        <p:spPr>
          <a:xfrm>
            <a:off x="234990" y="3393043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Increased muscle tension impairs fine motor control</a:t>
            </a:r>
            <a:endParaRPr i="0" sz="1750" u="none" cap="none" strike="noStrike"/>
          </a:p>
        </p:txBody>
      </p:sp>
      <p:sp>
        <p:nvSpPr>
          <p:cNvPr id="406" name="Google Shape;406;g39d6414ca10_0_361"/>
          <p:cNvSpPr/>
          <p:nvPr/>
        </p:nvSpPr>
        <p:spPr>
          <a:xfrm>
            <a:off x="234990" y="3835241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Peripheral vision diminishes, leading to "tunnel vision"</a:t>
            </a:r>
            <a:endParaRPr i="0" sz="1750" u="none" cap="none" strike="noStrike"/>
          </a:p>
        </p:txBody>
      </p:sp>
      <p:sp>
        <p:nvSpPr>
          <p:cNvPr id="407" name="Google Shape;407;g39d6414ca10_0_361"/>
          <p:cNvSpPr/>
          <p:nvPr/>
        </p:nvSpPr>
        <p:spPr>
          <a:xfrm>
            <a:off x="234990" y="4277439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Digestion slows as blood is redirected, leading to physical discomfort</a:t>
            </a:r>
            <a:endParaRPr i="0" sz="1750" u="none" cap="none" strike="noStrike"/>
          </a:p>
        </p:txBody>
      </p:sp>
      <p:pic>
        <p:nvPicPr>
          <p:cNvPr descr="preencoded.png" id="408" name="Google Shape;408;g39d6414ca10_0_3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31518" y="1431844"/>
            <a:ext cx="2845595" cy="28455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39d6414ca10_0_376"/>
          <p:cNvSpPr txBox="1"/>
          <p:nvPr>
            <p:ph idx="11" type="ftr"/>
          </p:nvPr>
        </p:nvSpPr>
        <p:spPr>
          <a:xfrm>
            <a:off x="44302" y="6574155"/>
            <a:ext cx="4572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© 2025 Innovation In Software Corporation</a:t>
            </a:r>
            <a:endParaRPr/>
          </a:p>
        </p:txBody>
      </p:sp>
      <p:sp>
        <p:nvSpPr>
          <p:cNvPr id="415" name="Google Shape;415;g39d6414ca10_0_376"/>
          <p:cNvSpPr txBox="1"/>
          <p:nvPr>
            <p:ph idx="12" type="sldNum"/>
          </p:nvPr>
        </p:nvSpPr>
        <p:spPr>
          <a:xfrm rot="-5400000">
            <a:off x="11189118" y="5824571"/>
            <a:ext cx="13158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16" name="Google Shape;416;g39d6414ca10_0_376"/>
          <p:cNvSpPr/>
          <p:nvPr/>
        </p:nvSpPr>
        <p:spPr>
          <a:xfrm>
            <a:off x="565190" y="659342"/>
            <a:ext cx="48717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52"/>
              </a:lnSpc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SzPts val="3550"/>
              <a:buFont typeface="Nunito Sans"/>
              <a:buNone/>
            </a:pPr>
            <a:r>
              <a:rPr i="0" lang="en-US" sz="3550" u="none" cap="none" strike="noStrike">
                <a:solidFill>
                  <a:srgbClr val="D1282E"/>
                </a:solidFill>
              </a:rPr>
              <a:t>Stress Effects - Physical</a:t>
            </a:r>
            <a:endParaRPr i="0" sz="3550" u="none" cap="none" strike="noStrike"/>
          </a:p>
        </p:txBody>
      </p:sp>
      <p:sp>
        <p:nvSpPr>
          <p:cNvPr id="417" name="Google Shape;417;g39d6414ca10_0_376"/>
          <p:cNvSpPr/>
          <p:nvPr/>
        </p:nvSpPr>
        <p:spPr>
          <a:xfrm>
            <a:off x="565190" y="1453132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Hyper-vigilance</a:t>
            </a:r>
            <a:endParaRPr i="0" sz="1750" u="none" cap="none" strike="noStrike"/>
          </a:p>
        </p:txBody>
      </p:sp>
      <p:sp>
        <p:nvSpPr>
          <p:cNvPr id="418" name="Google Shape;418;g39d6414ca10_0_376"/>
          <p:cNvSpPr/>
          <p:nvPr/>
        </p:nvSpPr>
        <p:spPr>
          <a:xfrm>
            <a:off x="565190" y="1895330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Overreaction</a:t>
            </a:r>
            <a:endParaRPr i="0" sz="1750" u="none" cap="none" strike="noStrike"/>
          </a:p>
        </p:txBody>
      </p:sp>
      <p:sp>
        <p:nvSpPr>
          <p:cNvPr id="419" name="Google Shape;419;g39d6414ca10_0_376"/>
          <p:cNvSpPr/>
          <p:nvPr/>
        </p:nvSpPr>
        <p:spPr>
          <a:xfrm>
            <a:off x="565190" y="2337528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Tunnel vision</a:t>
            </a:r>
            <a:endParaRPr i="0" sz="1750" u="none" cap="none" strike="noStrike"/>
          </a:p>
        </p:txBody>
      </p:sp>
      <p:sp>
        <p:nvSpPr>
          <p:cNvPr id="420" name="Google Shape;420;g39d6414ca10_0_376"/>
          <p:cNvSpPr/>
          <p:nvPr/>
        </p:nvSpPr>
        <p:spPr>
          <a:xfrm>
            <a:off x="565190" y="2779726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Emotional spikes</a:t>
            </a:r>
            <a:endParaRPr i="0" sz="1750" u="none" cap="none" strike="noStrike"/>
          </a:p>
        </p:txBody>
      </p:sp>
      <p:sp>
        <p:nvSpPr>
          <p:cNvPr id="421" name="Google Shape;421;g39d6414ca10_0_376"/>
          <p:cNvSpPr/>
          <p:nvPr/>
        </p:nvSpPr>
        <p:spPr>
          <a:xfrm>
            <a:off x="565190" y="3221924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Reduced patience</a:t>
            </a:r>
            <a:endParaRPr i="0" sz="1750" u="none" cap="none" strike="noStrike"/>
          </a:p>
        </p:txBody>
      </p:sp>
      <p:sp>
        <p:nvSpPr>
          <p:cNvPr id="422" name="Google Shape;422;g39d6414ca10_0_376"/>
          <p:cNvSpPr/>
          <p:nvPr/>
        </p:nvSpPr>
        <p:spPr>
          <a:xfrm>
            <a:off x="6024721" y="3017917"/>
            <a:ext cx="53637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52"/>
              </a:lnSpc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SzPts val="3550"/>
              <a:buFont typeface="Nunito Sans"/>
              <a:buNone/>
            </a:pPr>
            <a:r>
              <a:rPr i="0" lang="en-US" sz="3550" u="none" cap="none" strike="noStrike">
                <a:solidFill>
                  <a:srgbClr val="D1282E"/>
                </a:solidFill>
              </a:rPr>
              <a:t>Stress Effects - Behavioral</a:t>
            </a:r>
            <a:endParaRPr i="0" sz="3550" u="none" cap="none" strike="noStrike"/>
          </a:p>
        </p:txBody>
      </p:sp>
      <p:sp>
        <p:nvSpPr>
          <p:cNvPr id="423" name="Google Shape;423;g39d6414ca10_0_376"/>
          <p:cNvSpPr/>
          <p:nvPr/>
        </p:nvSpPr>
        <p:spPr>
          <a:xfrm>
            <a:off x="6024721" y="3811707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Defensive posture</a:t>
            </a:r>
            <a:endParaRPr i="0" sz="1750" u="none" cap="none" strike="noStrike"/>
          </a:p>
        </p:txBody>
      </p:sp>
      <p:sp>
        <p:nvSpPr>
          <p:cNvPr id="424" name="Google Shape;424;g39d6414ca10_0_376"/>
          <p:cNvSpPr/>
          <p:nvPr/>
        </p:nvSpPr>
        <p:spPr>
          <a:xfrm>
            <a:off x="6024721" y="4253905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Short attention span</a:t>
            </a:r>
            <a:endParaRPr i="0" sz="1750" u="none" cap="none" strike="noStrike"/>
          </a:p>
        </p:txBody>
      </p:sp>
      <p:sp>
        <p:nvSpPr>
          <p:cNvPr id="425" name="Google Shape;425;g39d6414ca10_0_376"/>
          <p:cNvSpPr/>
          <p:nvPr/>
        </p:nvSpPr>
        <p:spPr>
          <a:xfrm>
            <a:off x="6024721" y="4696103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Escalated tone</a:t>
            </a:r>
            <a:endParaRPr i="0" sz="1750" u="none" cap="none" strike="noStrike"/>
          </a:p>
        </p:txBody>
      </p:sp>
      <p:sp>
        <p:nvSpPr>
          <p:cNvPr id="426" name="Google Shape;426;g39d6414ca10_0_376"/>
          <p:cNvSpPr/>
          <p:nvPr/>
        </p:nvSpPr>
        <p:spPr>
          <a:xfrm>
            <a:off x="6024721" y="5138301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Physical tension</a:t>
            </a:r>
            <a:endParaRPr i="0" sz="1750" u="none" cap="none" strike="noStrike"/>
          </a:p>
        </p:txBody>
      </p:sp>
      <p:sp>
        <p:nvSpPr>
          <p:cNvPr id="427" name="Google Shape;427;g39d6414ca10_0_376"/>
          <p:cNvSpPr/>
          <p:nvPr/>
        </p:nvSpPr>
        <p:spPr>
          <a:xfrm>
            <a:off x="6024721" y="5580499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Lowered reasoning range</a:t>
            </a:r>
            <a:endParaRPr i="0" sz="1750" u="none" cap="none" strike="noStrike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39d6414ca10_0_394"/>
          <p:cNvSpPr txBox="1"/>
          <p:nvPr>
            <p:ph idx="11" type="ftr"/>
          </p:nvPr>
        </p:nvSpPr>
        <p:spPr>
          <a:xfrm>
            <a:off x="44302" y="6574155"/>
            <a:ext cx="4572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© 2025 Innovation In Software Corporation</a:t>
            </a:r>
            <a:endParaRPr/>
          </a:p>
        </p:txBody>
      </p:sp>
      <p:sp>
        <p:nvSpPr>
          <p:cNvPr id="434" name="Google Shape;434;g39d6414ca10_0_394"/>
          <p:cNvSpPr txBox="1"/>
          <p:nvPr>
            <p:ph idx="12" type="sldNum"/>
          </p:nvPr>
        </p:nvSpPr>
        <p:spPr>
          <a:xfrm rot="-5400000">
            <a:off x="11189118" y="5824571"/>
            <a:ext cx="13158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35" name="Google Shape;435;g39d6414ca10_0_394"/>
          <p:cNvSpPr/>
          <p:nvPr/>
        </p:nvSpPr>
        <p:spPr>
          <a:xfrm>
            <a:off x="654090" y="1145857"/>
            <a:ext cx="81213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SzPts val="4450"/>
              <a:buFont typeface="Nunito Sans"/>
              <a:buNone/>
            </a:pPr>
            <a:r>
              <a:rPr i="0" lang="en-US" sz="4450" u="none" cap="none" strike="noStrike">
                <a:solidFill>
                  <a:srgbClr val="D1282E"/>
                </a:solidFill>
              </a:rPr>
              <a:t>Cognitive Overload Under Crisis</a:t>
            </a:r>
            <a:endParaRPr i="0" sz="4450" u="none" cap="none" strike="noStrike"/>
          </a:p>
        </p:txBody>
      </p:sp>
      <p:sp>
        <p:nvSpPr>
          <p:cNvPr id="436" name="Google Shape;436;g39d6414ca10_0_394"/>
          <p:cNvSpPr/>
          <p:nvPr/>
        </p:nvSpPr>
        <p:spPr>
          <a:xfrm>
            <a:off x="654090" y="2081451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The brain drops nonessential thinking</a:t>
            </a:r>
            <a:endParaRPr i="0" sz="1750" u="none" cap="none" strike="noStrike"/>
          </a:p>
        </p:txBody>
      </p:sp>
      <p:sp>
        <p:nvSpPr>
          <p:cNvPr id="437" name="Google Shape;437;g39d6414ca10_0_394"/>
          <p:cNvSpPr/>
          <p:nvPr/>
        </p:nvSpPr>
        <p:spPr>
          <a:xfrm>
            <a:off x="654090" y="2523649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Processing speed declines</a:t>
            </a:r>
            <a:endParaRPr i="0" sz="1750" u="none" cap="none" strike="noStrike"/>
          </a:p>
        </p:txBody>
      </p:sp>
      <p:sp>
        <p:nvSpPr>
          <p:cNvPr id="438" name="Google Shape;438;g39d6414ca10_0_394"/>
          <p:cNvSpPr/>
          <p:nvPr/>
        </p:nvSpPr>
        <p:spPr>
          <a:xfrm>
            <a:off x="654090" y="2965847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People revert to habit, not planning</a:t>
            </a:r>
            <a:endParaRPr i="0" sz="1750" u="none" cap="none" strike="noStrike"/>
          </a:p>
        </p:txBody>
      </p:sp>
      <p:sp>
        <p:nvSpPr>
          <p:cNvPr id="439" name="Google Shape;439;g39d6414ca10_0_394"/>
          <p:cNvSpPr/>
          <p:nvPr/>
        </p:nvSpPr>
        <p:spPr>
          <a:xfrm>
            <a:off x="654090" y="3408045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Complexity becomes overwhelming</a:t>
            </a:r>
            <a:endParaRPr i="0" sz="1750" u="none" cap="none" strike="noStrike"/>
          </a:p>
        </p:txBody>
      </p:sp>
      <p:sp>
        <p:nvSpPr>
          <p:cNvPr id="440" name="Google Shape;440;g39d6414ca10_0_394"/>
          <p:cNvSpPr/>
          <p:nvPr/>
        </p:nvSpPr>
        <p:spPr>
          <a:xfrm>
            <a:off x="654090" y="3850243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Decision-making becomes less rational</a:t>
            </a:r>
            <a:endParaRPr i="0" sz="1750" u="none" cap="none" strike="noStrike"/>
          </a:p>
        </p:txBody>
      </p:sp>
      <p:sp>
        <p:nvSpPr>
          <p:cNvPr id="441" name="Google Shape;441;g39d6414ca10_0_394"/>
          <p:cNvSpPr/>
          <p:nvPr/>
        </p:nvSpPr>
        <p:spPr>
          <a:xfrm>
            <a:off x="654090" y="4292441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Situational awareness decreases significantly</a:t>
            </a:r>
            <a:endParaRPr i="0" sz="1750" u="none" cap="none" strike="noStrike"/>
          </a:p>
        </p:txBody>
      </p:sp>
      <p:sp>
        <p:nvSpPr>
          <p:cNvPr id="442" name="Google Shape;442;g39d6414ca10_0_394"/>
          <p:cNvSpPr/>
          <p:nvPr/>
        </p:nvSpPr>
        <p:spPr>
          <a:xfrm>
            <a:off x="654090" y="4734639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Emotional responses amplify, impacting judgment</a:t>
            </a:r>
            <a:endParaRPr i="0" sz="1750" u="none" cap="none" strike="noStrike"/>
          </a:p>
        </p:txBody>
      </p:sp>
      <p:pic>
        <p:nvPicPr>
          <p:cNvPr descr="preencoded.png" id="443" name="Google Shape;443;g39d6414ca10_0_39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58518" y="2523644"/>
            <a:ext cx="2845595" cy="28455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39d6414ca10_0_14"/>
          <p:cNvSpPr txBox="1"/>
          <p:nvPr>
            <p:ph type="title"/>
          </p:nvPr>
        </p:nvSpPr>
        <p:spPr>
          <a:xfrm>
            <a:off x="297325" y="723225"/>
            <a:ext cx="3882300" cy="729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CLASS AGENDA</a:t>
            </a:r>
            <a:endParaRPr/>
          </a:p>
        </p:txBody>
      </p:sp>
      <p:sp>
        <p:nvSpPr>
          <p:cNvPr id="181" name="Google Shape;181;g39d6414ca10_0_14"/>
          <p:cNvSpPr txBox="1"/>
          <p:nvPr>
            <p:ph idx="1" type="body"/>
          </p:nvPr>
        </p:nvSpPr>
        <p:spPr>
          <a:xfrm>
            <a:off x="297325" y="1644400"/>
            <a:ext cx="5587200" cy="21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683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200"/>
              <a:buChar char="●"/>
            </a:pPr>
            <a:r>
              <a:rPr b="0" lang="en-US" sz="2200"/>
              <a:t>Define crisis leadership</a:t>
            </a:r>
            <a:endParaRPr b="0" sz="2200"/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0" lang="en-US" sz="2200"/>
              <a:t>Shifts from normal leadership</a:t>
            </a:r>
            <a:endParaRPr b="0" sz="2200"/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0" lang="en-US" sz="2200"/>
              <a:t>Authority vs calm presence</a:t>
            </a:r>
            <a:endParaRPr b="0" sz="2200"/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0" lang="en-US" sz="2200"/>
              <a:t>Decision clarity under pressure</a:t>
            </a:r>
            <a:endParaRPr b="0" sz="2200"/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0" lang="en-US" sz="2200"/>
              <a:t>Foundation for advanced topics</a:t>
            </a:r>
            <a:endParaRPr b="0" sz="2200"/>
          </a:p>
        </p:txBody>
      </p:sp>
      <p:sp>
        <p:nvSpPr>
          <p:cNvPr id="182" name="Google Shape;182;g39d6414ca10_0_14"/>
          <p:cNvSpPr txBox="1"/>
          <p:nvPr>
            <p:ph idx="11" type="ftr"/>
          </p:nvPr>
        </p:nvSpPr>
        <p:spPr>
          <a:xfrm>
            <a:off x="44302" y="6574155"/>
            <a:ext cx="4572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© 2025 Innovation In Software Corporation</a:t>
            </a:r>
            <a:endParaRPr/>
          </a:p>
        </p:txBody>
      </p:sp>
      <p:sp>
        <p:nvSpPr>
          <p:cNvPr id="183" name="Google Shape;183;g39d6414ca10_0_14"/>
          <p:cNvSpPr txBox="1"/>
          <p:nvPr>
            <p:ph idx="12" type="sldNum"/>
          </p:nvPr>
        </p:nvSpPr>
        <p:spPr>
          <a:xfrm rot="-5400000">
            <a:off x="11189118" y="5824571"/>
            <a:ext cx="13158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4" name="Google Shape;184;g39d6414ca10_0_14"/>
          <p:cNvSpPr txBox="1"/>
          <p:nvPr>
            <p:ph idx="1" type="body"/>
          </p:nvPr>
        </p:nvSpPr>
        <p:spPr>
          <a:xfrm>
            <a:off x="5884400" y="1644400"/>
            <a:ext cx="6056100" cy="20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683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200"/>
              <a:buChar char="●"/>
            </a:pPr>
            <a:r>
              <a:rPr b="0" lang="en-US" sz="2200"/>
              <a:t>Understand the unique context of crisis leadership</a:t>
            </a:r>
            <a:endParaRPr b="0" sz="2200"/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0" lang="en-US" sz="2200"/>
              <a:t>Recognize emotional and operational pressures</a:t>
            </a:r>
            <a:endParaRPr b="0" sz="2200"/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0" lang="en-US" sz="2200"/>
              <a:t>Learn why clarity matters more than complexity</a:t>
            </a:r>
            <a:endParaRPr b="0" sz="2200"/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0" lang="en-US" sz="2200"/>
              <a:t>Link leadership to trust </a:t>
            </a:r>
            <a:endParaRPr b="0" sz="2200"/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0" lang="en-US" sz="2200"/>
              <a:t>Set baseline for psychology </a:t>
            </a:r>
            <a:endParaRPr b="0" sz="2200"/>
          </a:p>
        </p:txBody>
      </p:sp>
      <p:sp>
        <p:nvSpPr>
          <p:cNvPr id="185" name="Google Shape;185;g39d6414ca10_0_14"/>
          <p:cNvSpPr txBox="1"/>
          <p:nvPr>
            <p:ph type="title"/>
          </p:nvPr>
        </p:nvSpPr>
        <p:spPr>
          <a:xfrm>
            <a:off x="5884400" y="723225"/>
            <a:ext cx="5023200" cy="729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CLASS OBJECTIVES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39d6414ca10_0_409"/>
          <p:cNvSpPr txBox="1"/>
          <p:nvPr>
            <p:ph idx="11" type="ftr"/>
          </p:nvPr>
        </p:nvSpPr>
        <p:spPr>
          <a:xfrm>
            <a:off x="44302" y="6574155"/>
            <a:ext cx="4572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© 2025 Innovation In Software Corporation</a:t>
            </a:r>
            <a:endParaRPr/>
          </a:p>
        </p:txBody>
      </p:sp>
      <p:sp>
        <p:nvSpPr>
          <p:cNvPr id="450" name="Google Shape;450;g39d6414ca10_0_409"/>
          <p:cNvSpPr txBox="1"/>
          <p:nvPr>
            <p:ph idx="12" type="sldNum"/>
          </p:nvPr>
        </p:nvSpPr>
        <p:spPr>
          <a:xfrm rot="-5400000">
            <a:off x="11189118" y="5824571"/>
            <a:ext cx="13158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preencoded.png" id="451" name="Google Shape;451;g39d6414ca10_0_40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3129" y="2224895"/>
            <a:ext cx="1729525" cy="1729551"/>
          </a:xfrm>
          <a:prstGeom prst="rect">
            <a:avLst/>
          </a:prstGeom>
          <a:noFill/>
          <a:ln>
            <a:noFill/>
          </a:ln>
        </p:spPr>
      </p:pic>
      <p:sp>
        <p:nvSpPr>
          <p:cNvPr id="452" name="Google Shape;452;g39d6414ca10_0_409"/>
          <p:cNvSpPr/>
          <p:nvPr/>
        </p:nvSpPr>
        <p:spPr>
          <a:xfrm>
            <a:off x="2446681" y="926306"/>
            <a:ext cx="91113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SzPts val="4450"/>
              <a:buFont typeface="Nunito Sans"/>
              <a:buNone/>
            </a:pPr>
            <a:r>
              <a:rPr i="0" lang="en-US" sz="4450" u="none" cap="none" strike="noStrike">
                <a:solidFill>
                  <a:srgbClr val="D1282E"/>
                </a:solidFill>
              </a:rPr>
              <a:t>What Uncertainty Does to the Brain</a:t>
            </a:r>
            <a:endParaRPr i="0" sz="4450" u="none" cap="none" strike="noStrike"/>
          </a:p>
        </p:txBody>
      </p:sp>
      <p:sp>
        <p:nvSpPr>
          <p:cNvPr id="453" name="Google Shape;453;g39d6414ca10_0_409"/>
          <p:cNvSpPr/>
          <p:nvPr/>
        </p:nvSpPr>
        <p:spPr>
          <a:xfrm>
            <a:off x="2446681" y="1861899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Uncertainty removes psychological footing</a:t>
            </a:r>
            <a:endParaRPr i="0" sz="1750" u="none" cap="none" strike="noStrike"/>
          </a:p>
        </p:txBody>
      </p:sp>
      <p:sp>
        <p:nvSpPr>
          <p:cNvPr id="454" name="Google Shape;454;g39d6414ca10_0_409"/>
          <p:cNvSpPr/>
          <p:nvPr/>
        </p:nvSpPr>
        <p:spPr>
          <a:xfrm>
            <a:off x="2446681" y="2304098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People search for control signals</a:t>
            </a:r>
            <a:endParaRPr i="0" sz="1750" u="none" cap="none" strike="noStrike"/>
          </a:p>
        </p:txBody>
      </p:sp>
      <p:sp>
        <p:nvSpPr>
          <p:cNvPr id="455" name="Google Shape;455;g39d6414ca10_0_409"/>
          <p:cNvSpPr/>
          <p:nvPr/>
        </p:nvSpPr>
        <p:spPr>
          <a:xfrm>
            <a:off x="2446681" y="2746296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Doubt feels like danger</a:t>
            </a:r>
            <a:endParaRPr i="0" sz="1750" u="none" cap="none" strike="noStrike"/>
          </a:p>
        </p:txBody>
      </p:sp>
      <p:sp>
        <p:nvSpPr>
          <p:cNvPr id="456" name="Google Shape;456;g39d6414ca10_0_409"/>
          <p:cNvSpPr/>
          <p:nvPr/>
        </p:nvSpPr>
        <p:spPr>
          <a:xfrm>
            <a:off x="2446681" y="3188494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Silence increases perceived threat</a:t>
            </a:r>
            <a:endParaRPr i="0" sz="1750" u="none" cap="none" strike="noStrike"/>
          </a:p>
        </p:txBody>
      </p:sp>
      <p:sp>
        <p:nvSpPr>
          <p:cNvPr id="457" name="Google Shape;457;g39d6414ca10_0_409"/>
          <p:cNvSpPr/>
          <p:nvPr/>
        </p:nvSpPr>
        <p:spPr>
          <a:xfrm>
            <a:off x="2446681" y="3630692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It triggers a heightened state of vigilance and anxiety</a:t>
            </a:r>
            <a:endParaRPr i="0" sz="1750" u="none" cap="none" strike="noStrike"/>
          </a:p>
        </p:txBody>
      </p:sp>
      <p:sp>
        <p:nvSpPr>
          <p:cNvPr id="458" name="Google Shape;458;g39d6414ca10_0_409"/>
          <p:cNvSpPr/>
          <p:nvPr/>
        </p:nvSpPr>
        <p:spPr>
          <a:xfrm>
            <a:off x="2446681" y="4072890"/>
            <a:ext cx="96438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Cognitive resources are diverted to monitoring threats, reducing capacity for complex tasks</a:t>
            </a:r>
            <a:endParaRPr i="0" sz="1750" u="none" cap="none" strike="noStrike"/>
          </a:p>
        </p:txBody>
      </p:sp>
      <p:sp>
        <p:nvSpPr>
          <p:cNvPr id="459" name="Google Shape;459;g39d6414ca10_0_409"/>
          <p:cNvSpPr/>
          <p:nvPr/>
        </p:nvSpPr>
        <p:spPr>
          <a:xfrm>
            <a:off x="2446681" y="4877991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The need for closure increases, sometimes leading to premature decisions</a:t>
            </a:r>
            <a:endParaRPr i="0" sz="1750" u="none" cap="none" strike="noStrike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39d6414ca10_0_424"/>
          <p:cNvSpPr txBox="1"/>
          <p:nvPr>
            <p:ph idx="11" type="ftr"/>
          </p:nvPr>
        </p:nvSpPr>
        <p:spPr>
          <a:xfrm>
            <a:off x="44302" y="6574155"/>
            <a:ext cx="4572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© 2025 Innovation In Software Corporation</a:t>
            </a:r>
            <a:endParaRPr/>
          </a:p>
        </p:txBody>
      </p:sp>
      <p:sp>
        <p:nvSpPr>
          <p:cNvPr id="466" name="Google Shape;466;g39d6414ca10_0_424"/>
          <p:cNvSpPr txBox="1"/>
          <p:nvPr>
            <p:ph idx="12" type="sldNum"/>
          </p:nvPr>
        </p:nvSpPr>
        <p:spPr>
          <a:xfrm rot="-5400000">
            <a:off x="11189118" y="5824571"/>
            <a:ext cx="13158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67" name="Google Shape;467;g39d6414ca10_0_424"/>
          <p:cNvSpPr/>
          <p:nvPr/>
        </p:nvSpPr>
        <p:spPr>
          <a:xfrm>
            <a:off x="323890" y="828357"/>
            <a:ext cx="56706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SzPts val="4450"/>
              <a:buFont typeface="Nunito Sans"/>
              <a:buNone/>
            </a:pPr>
            <a:r>
              <a:rPr i="0" lang="en-US" sz="4450" u="none" cap="none" strike="noStrike">
                <a:solidFill>
                  <a:srgbClr val="D1282E"/>
                </a:solidFill>
              </a:rPr>
              <a:t>Perceptual Distortion</a:t>
            </a:r>
            <a:endParaRPr i="0" sz="4450" u="none" cap="none" strike="noStrike"/>
          </a:p>
        </p:txBody>
      </p:sp>
      <p:sp>
        <p:nvSpPr>
          <p:cNvPr id="468" name="Google Shape;468;g39d6414ca10_0_424"/>
          <p:cNvSpPr/>
          <p:nvPr/>
        </p:nvSpPr>
        <p:spPr>
          <a:xfrm>
            <a:off x="323890" y="1763951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Threats feel larger than they are</a:t>
            </a:r>
            <a:endParaRPr i="0" sz="1750" u="none" cap="none" strike="noStrike"/>
          </a:p>
        </p:txBody>
      </p:sp>
      <p:sp>
        <p:nvSpPr>
          <p:cNvPr id="469" name="Google Shape;469;g39d6414ca10_0_424"/>
          <p:cNvSpPr/>
          <p:nvPr/>
        </p:nvSpPr>
        <p:spPr>
          <a:xfrm>
            <a:off x="323890" y="2206149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People assume worst-case outcomes</a:t>
            </a:r>
            <a:endParaRPr i="0" sz="1750" u="none" cap="none" strike="noStrike"/>
          </a:p>
        </p:txBody>
      </p:sp>
      <p:sp>
        <p:nvSpPr>
          <p:cNvPr id="470" name="Google Shape;470;g39d6414ca10_0_424"/>
          <p:cNvSpPr/>
          <p:nvPr/>
        </p:nvSpPr>
        <p:spPr>
          <a:xfrm>
            <a:off x="323890" y="2648347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Neutral cues feel unsafe</a:t>
            </a:r>
            <a:endParaRPr i="0" sz="1750" u="none" cap="none" strike="noStrike"/>
          </a:p>
        </p:txBody>
      </p:sp>
      <p:sp>
        <p:nvSpPr>
          <p:cNvPr id="471" name="Google Shape;471;g39d6414ca10_0_424"/>
          <p:cNvSpPr/>
          <p:nvPr/>
        </p:nvSpPr>
        <p:spPr>
          <a:xfrm>
            <a:off x="323890" y="3090545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Risk becomes exaggerated</a:t>
            </a:r>
            <a:endParaRPr i="0" sz="1750" u="none" cap="none" strike="noStrike"/>
          </a:p>
        </p:txBody>
      </p:sp>
      <p:sp>
        <p:nvSpPr>
          <p:cNvPr id="472" name="Google Shape;472;g39d6414ca10_0_424"/>
          <p:cNvSpPr/>
          <p:nvPr/>
        </p:nvSpPr>
        <p:spPr>
          <a:xfrm>
            <a:off x="323890" y="3532743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Cognitive biases amplify negative interpretations</a:t>
            </a:r>
            <a:endParaRPr i="0" sz="1750" u="none" cap="none" strike="noStrike"/>
          </a:p>
        </p:txBody>
      </p:sp>
      <p:sp>
        <p:nvSpPr>
          <p:cNvPr id="473" name="Google Shape;473;g39d6414ca10_0_424"/>
          <p:cNvSpPr/>
          <p:nvPr/>
        </p:nvSpPr>
        <p:spPr>
          <a:xfrm>
            <a:off x="323890" y="3974941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Emotional states influence how information is processed</a:t>
            </a:r>
            <a:endParaRPr i="0" sz="1750" u="none" cap="none" strike="noStrike"/>
          </a:p>
        </p:txBody>
      </p:sp>
      <p:sp>
        <p:nvSpPr>
          <p:cNvPr id="474" name="Google Shape;474;g39d6414ca10_0_424"/>
          <p:cNvSpPr/>
          <p:nvPr/>
        </p:nvSpPr>
        <p:spPr>
          <a:xfrm>
            <a:off x="323890" y="4417139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Focus narrows to potential dangers, ignoring positive aspects</a:t>
            </a:r>
            <a:endParaRPr i="0" sz="1750" u="none" cap="none" strike="noStrike"/>
          </a:p>
        </p:txBody>
      </p:sp>
      <p:pic>
        <p:nvPicPr>
          <p:cNvPr descr="preencoded.png" id="475" name="Google Shape;475;g39d6414ca10_0_4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41018" y="1199594"/>
            <a:ext cx="2845595" cy="28455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39d6414ca10_0_439"/>
          <p:cNvSpPr txBox="1"/>
          <p:nvPr>
            <p:ph idx="11" type="ftr"/>
          </p:nvPr>
        </p:nvSpPr>
        <p:spPr>
          <a:xfrm>
            <a:off x="44302" y="6574155"/>
            <a:ext cx="4572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© 2025 Innovation In Software Corporation</a:t>
            </a:r>
            <a:endParaRPr/>
          </a:p>
        </p:txBody>
      </p:sp>
      <p:sp>
        <p:nvSpPr>
          <p:cNvPr id="482" name="Google Shape;482;g39d6414ca10_0_439"/>
          <p:cNvSpPr txBox="1"/>
          <p:nvPr>
            <p:ph idx="12" type="sldNum"/>
          </p:nvPr>
        </p:nvSpPr>
        <p:spPr>
          <a:xfrm rot="-5400000">
            <a:off x="11189118" y="5824571"/>
            <a:ext cx="13158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83" name="Google Shape;483;g39d6414ca10_0_439"/>
          <p:cNvSpPr/>
          <p:nvPr/>
        </p:nvSpPr>
        <p:spPr>
          <a:xfrm>
            <a:off x="400090" y="846217"/>
            <a:ext cx="57057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52"/>
              </a:lnSpc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SzPts val="3550"/>
              <a:buFont typeface="Nunito Sans"/>
              <a:buNone/>
            </a:pPr>
            <a:r>
              <a:rPr i="0" lang="en-US" sz="3550" u="none" cap="none" strike="noStrike">
                <a:solidFill>
                  <a:srgbClr val="D1282E"/>
                </a:solidFill>
              </a:rPr>
              <a:t>Uncertainty Effects - Mental</a:t>
            </a:r>
            <a:endParaRPr i="0" sz="3550" u="none" cap="none" strike="noStrike"/>
          </a:p>
        </p:txBody>
      </p:sp>
      <p:sp>
        <p:nvSpPr>
          <p:cNvPr id="484" name="Google Shape;484;g39d6414ca10_0_439"/>
          <p:cNvSpPr/>
          <p:nvPr/>
        </p:nvSpPr>
        <p:spPr>
          <a:xfrm>
            <a:off x="400090" y="1640007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Mental fog</a:t>
            </a:r>
            <a:endParaRPr i="0" sz="1750" u="none" cap="none" strike="noStrike"/>
          </a:p>
        </p:txBody>
      </p:sp>
      <p:sp>
        <p:nvSpPr>
          <p:cNvPr id="485" name="Google Shape;485;g39d6414ca10_0_439"/>
          <p:cNvSpPr/>
          <p:nvPr/>
        </p:nvSpPr>
        <p:spPr>
          <a:xfrm>
            <a:off x="400090" y="2082205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Rumination</a:t>
            </a:r>
            <a:endParaRPr i="0" sz="1750" u="none" cap="none" strike="noStrike"/>
          </a:p>
        </p:txBody>
      </p:sp>
      <p:sp>
        <p:nvSpPr>
          <p:cNvPr id="486" name="Google Shape;486;g39d6414ca10_0_439"/>
          <p:cNvSpPr/>
          <p:nvPr/>
        </p:nvSpPr>
        <p:spPr>
          <a:xfrm>
            <a:off x="400090" y="2524403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Hesitation</a:t>
            </a:r>
            <a:endParaRPr i="0" sz="1750" u="none" cap="none" strike="noStrike"/>
          </a:p>
        </p:txBody>
      </p:sp>
      <p:sp>
        <p:nvSpPr>
          <p:cNvPr id="487" name="Google Shape;487;g39d6414ca10_0_439"/>
          <p:cNvSpPr/>
          <p:nvPr/>
        </p:nvSpPr>
        <p:spPr>
          <a:xfrm>
            <a:off x="400090" y="2966601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Distrust</a:t>
            </a:r>
            <a:endParaRPr i="0" sz="1750" u="none" cap="none" strike="noStrike"/>
          </a:p>
        </p:txBody>
      </p:sp>
      <p:sp>
        <p:nvSpPr>
          <p:cNvPr id="488" name="Google Shape;488;g39d6414ca10_0_439"/>
          <p:cNvSpPr/>
          <p:nvPr/>
        </p:nvSpPr>
        <p:spPr>
          <a:xfrm>
            <a:off x="400090" y="3408799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Anxiety loops</a:t>
            </a:r>
            <a:endParaRPr i="0" sz="1750" u="none" cap="none" strike="noStrike"/>
          </a:p>
        </p:txBody>
      </p:sp>
      <p:sp>
        <p:nvSpPr>
          <p:cNvPr id="489" name="Google Shape;489;g39d6414ca10_0_439"/>
          <p:cNvSpPr/>
          <p:nvPr/>
        </p:nvSpPr>
        <p:spPr>
          <a:xfrm>
            <a:off x="5592921" y="3525917"/>
            <a:ext cx="55065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52"/>
              </a:lnSpc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SzPts val="3550"/>
              <a:buFont typeface="Nunito Sans"/>
              <a:buNone/>
            </a:pPr>
            <a:r>
              <a:rPr i="0" lang="en-US" sz="3550" u="none" cap="none" strike="noStrike">
                <a:solidFill>
                  <a:srgbClr val="D1282E"/>
                </a:solidFill>
              </a:rPr>
              <a:t>Uncertainty Effects - Social</a:t>
            </a:r>
            <a:endParaRPr i="0" sz="3550" u="none" cap="none" strike="noStrike"/>
          </a:p>
        </p:txBody>
      </p:sp>
      <p:sp>
        <p:nvSpPr>
          <p:cNvPr id="490" name="Google Shape;490;g39d6414ca10_0_439"/>
          <p:cNvSpPr/>
          <p:nvPr/>
        </p:nvSpPr>
        <p:spPr>
          <a:xfrm>
            <a:off x="5592921" y="4319707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Story-making</a:t>
            </a:r>
            <a:endParaRPr i="0" sz="1750" u="none" cap="none" strike="noStrike"/>
          </a:p>
        </p:txBody>
      </p:sp>
      <p:sp>
        <p:nvSpPr>
          <p:cNvPr id="491" name="Google Shape;491;g39d6414ca10_0_439"/>
          <p:cNvSpPr/>
          <p:nvPr/>
        </p:nvSpPr>
        <p:spPr>
          <a:xfrm>
            <a:off x="5592921" y="4761905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Worst-case bias</a:t>
            </a:r>
            <a:endParaRPr i="0" sz="1750" u="none" cap="none" strike="noStrike"/>
          </a:p>
        </p:txBody>
      </p:sp>
      <p:sp>
        <p:nvSpPr>
          <p:cNvPr id="492" name="Google Shape;492;g39d6414ca10_0_439"/>
          <p:cNvSpPr/>
          <p:nvPr/>
        </p:nvSpPr>
        <p:spPr>
          <a:xfrm>
            <a:off x="5592921" y="5204103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Emotional projection</a:t>
            </a:r>
            <a:endParaRPr i="0" sz="1750" u="none" cap="none" strike="noStrike"/>
          </a:p>
        </p:txBody>
      </p:sp>
      <p:sp>
        <p:nvSpPr>
          <p:cNvPr id="493" name="Google Shape;493;g39d6414ca10_0_439"/>
          <p:cNvSpPr/>
          <p:nvPr/>
        </p:nvSpPr>
        <p:spPr>
          <a:xfrm>
            <a:off x="5592921" y="5646301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Compromised judgment</a:t>
            </a:r>
            <a:endParaRPr i="0" sz="1750" u="none" cap="none" strike="noStrike"/>
          </a:p>
        </p:txBody>
      </p:sp>
      <p:sp>
        <p:nvSpPr>
          <p:cNvPr id="494" name="Google Shape;494;g39d6414ca10_0_439"/>
          <p:cNvSpPr/>
          <p:nvPr/>
        </p:nvSpPr>
        <p:spPr>
          <a:xfrm>
            <a:off x="5592921" y="6088499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Social withdrawal</a:t>
            </a:r>
            <a:endParaRPr i="0" sz="1750" u="none" cap="none" strike="noStrike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39d6414ca10_0_457"/>
          <p:cNvSpPr txBox="1"/>
          <p:nvPr>
            <p:ph idx="11" type="ftr"/>
          </p:nvPr>
        </p:nvSpPr>
        <p:spPr>
          <a:xfrm>
            <a:off x="44302" y="6574155"/>
            <a:ext cx="4572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© 2025 Innovation In Software Corporation</a:t>
            </a:r>
            <a:endParaRPr/>
          </a:p>
        </p:txBody>
      </p:sp>
      <p:sp>
        <p:nvSpPr>
          <p:cNvPr id="501" name="Google Shape;501;g39d6414ca10_0_457"/>
          <p:cNvSpPr txBox="1"/>
          <p:nvPr>
            <p:ph idx="12" type="sldNum"/>
          </p:nvPr>
        </p:nvSpPr>
        <p:spPr>
          <a:xfrm rot="-5400000">
            <a:off x="11189118" y="5824571"/>
            <a:ext cx="13158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02" name="Google Shape;502;g39d6414ca10_0_457"/>
          <p:cNvSpPr/>
          <p:nvPr/>
        </p:nvSpPr>
        <p:spPr>
          <a:xfrm>
            <a:off x="260390" y="369829"/>
            <a:ext cx="68565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SzPts val="4450"/>
              <a:buFont typeface="Nunito Sans"/>
              <a:buNone/>
            </a:pPr>
            <a:r>
              <a:rPr i="0" lang="en-US" sz="4450" u="none" cap="none" strike="noStrike">
                <a:solidFill>
                  <a:srgbClr val="D1282E"/>
                </a:solidFill>
              </a:rPr>
              <a:t>Time Compression Defined</a:t>
            </a:r>
            <a:endParaRPr i="0" sz="4450" u="none" cap="none" strike="noStrike"/>
          </a:p>
        </p:txBody>
      </p:sp>
      <p:sp>
        <p:nvSpPr>
          <p:cNvPr id="503" name="Google Shape;503;g39d6414ca10_0_457"/>
          <p:cNvSpPr/>
          <p:nvPr/>
        </p:nvSpPr>
        <p:spPr>
          <a:xfrm>
            <a:off x="260390" y="1305422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Time "feels shorter" than it is</a:t>
            </a:r>
            <a:endParaRPr i="0" sz="1750" u="none" cap="none" strike="noStrike"/>
          </a:p>
        </p:txBody>
      </p:sp>
      <p:sp>
        <p:nvSpPr>
          <p:cNvPr id="504" name="Google Shape;504;g39d6414ca10_0_457"/>
          <p:cNvSpPr/>
          <p:nvPr/>
        </p:nvSpPr>
        <p:spPr>
          <a:xfrm>
            <a:off x="260390" y="1747620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Urgency accelerates emotional impact</a:t>
            </a:r>
            <a:endParaRPr i="0" sz="1750" u="none" cap="none" strike="noStrike"/>
          </a:p>
        </p:txBody>
      </p:sp>
      <p:sp>
        <p:nvSpPr>
          <p:cNvPr id="505" name="Google Shape;505;g39d6414ca10_0_457"/>
          <p:cNvSpPr/>
          <p:nvPr/>
        </p:nvSpPr>
        <p:spPr>
          <a:xfrm>
            <a:off x="260390" y="2189818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Action feels mandatory even without clarity</a:t>
            </a:r>
            <a:endParaRPr i="0" sz="1750" u="none" cap="none" strike="noStrike"/>
          </a:p>
        </p:txBody>
      </p:sp>
      <p:sp>
        <p:nvSpPr>
          <p:cNvPr id="506" name="Google Shape;506;g39d6414ca10_0_457"/>
          <p:cNvSpPr/>
          <p:nvPr/>
        </p:nvSpPr>
        <p:spPr>
          <a:xfrm>
            <a:off x="260390" y="2632016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Delay feels like failure</a:t>
            </a:r>
            <a:endParaRPr i="0" sz="1750" u="none" cap="none" strike="noStrike"/>
          </a:p>
        </p:txBody>
      </p:sp>
      <p:sp>
        <p:nvSpPr>
          <p:cNvPr id="507" name="Google Shape;507;g39d6414ca10_0_457"/>
          <p:cNvSpPr/>
          <p:nvPr/>
        </p:nvSpPr>
        <p:spPr>
          <a:xfrm>
            <a:off x="260390" y="3074214"/>
            <a:ext cx="96438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Heightened stress response: The constant feeling of urgency triggers a sustained fight-or-flight response.</a:t>
            </a:r>
            <a:endParaRPr i="0" sz="1750" u="none" cap="none" strike="noStrike"/>
          </a:p>
        </p:txBody>
      </p:sp>
      <p:sp>
        <p:nvSpPr>
          <p:cNvPr id="508" name="Google Shape;508;g39d6414ca10_0_457"/>
          <p:cNvSpPr/>
          <p:nvPr/>
        </p:nvSpPr>
        <p:spPr>
          <a:xfrm>
            <a:off x="260390" y="3879315"/>
            <a:ext cx="96438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Narrowed focus: Prioritizing immediate tasks can lead to overlooking long-term strategy or important details.</a:t>
            </a:r>
            <a:endParaRPr i="0" sz="1750" u="none" cap="none" strike="noStrike"/>
          </a:p>
        </p:txBody>
      </p:sp>
      <p:sp>
        <p:nvSpPr>
          <p:cNvPr id="509" name="Google Shape;509;g39d6414ca10_0_457"/>
          <p:cNvSpPr/>
          <p:nvPr/>
        </p:nvSpPr>
        <p:spPr>
          <a:xfrm>
            <a:off x="260390" y="4684416"/>
            <a:ext cx="96438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Impaired decision-making: Rushed choices are common as the mind seeks quick resolutions, often at the expense of thorough analysis.</a:t>
            </a:r>
            <a:endParaRPr i="0" sz="1750" u="none" cap="none" strike="noStrike"/>
          </a:p>
        </p:txBody>
      </p:sp>
      <p:pic>
        <p:nvPicPr>
          <p:cNvPr descr="preencoded.png" id="510" name="Google Shape;510;g39d6414ca10_0_4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277547" y="414977"/>
            <a:ext cx="2217075" cy="221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39d6414ca10_0_472"/>
          <p:cNvSpPr txBox="1"/>
          <p:nvPr>
            <p:ph idx="11" type="ftr"/>
          </p:nvPr>
        </p:nvSpPr>
        <p:spPr>
          <a:xfrm>
            <a:off x="44302" y="6574155"/>
            <a:ext cx="4572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© 2025 Innovation In Software Corporation</a:t>
            </a:r>
            <a:endParaRPr/>
          </a:p>
        </p:txBody>
      </p:sp>
      <p:sp>
        <p:nvSpPr>
          <p:cNvPr id="517" name="Google Shape;517;g39d6414ca10_0_472"/>
          <p:cNvSpPr txBox="1"/>
          <p:nvPr>
            <p:ph idx="12" type="sldNum"/>
          </p:nvPr>
        </p:nvSpPr>
        <p:spPr>
          <a:xfrm rot="-5400000">
            <a:off x="11189118" y="5824571"/>
            <a:ext cx="13158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preencoded.png" id="518" name="Google Shape;518;g39d6414ca10_0_4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3590" y="2006202"/>
            <a:ext cx="2845595" cy="2845595"/>
          </a:xfrm>
          <a:prstGeom prst="rect">
            <a:avLst/>
          </a:prstGeom>
          <a:noFill/>
          <a:ln>
            <a:noFill/>
          </a:ln>
        </p:spPr>
      </p:pic>
      <p:sp>
        <p:nvSpPr>
          <p:cNvPr id="519" name="Google Shape;519;g39d6414ca10_0_472"/>
          <p:cNvSpPr/>
          <p:nvPr/>
        </p:nvSpPr>
        <p:spPr>
          <a:xfrm>
            <a:off x="3857506" y="804228"/>
            <a:ext cx="9643800" cy="14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SzPts val="4450"/>
              <a:buFont typeface="Nunito Sans"/>
              <a:buNone/>
            </a:pPr>
            <a:r>
              <a:rPr i="0" lang="en-US" sz="4450" u="none" cap="none" strike="noStrike">
                <a:solidFill>
                  <a:srgbClr val="D1282E"/>
                </a:solidFill>
              </a:rPr>
              <a:t>Decision Pressure Under Time Compression</a:t>
            </a:r>
            <a:endParaRPr i="0" sz="4450" u="none" cap="none" strike="noStrike"/>
          </a:p>
        </p:txBody>
      </p:sp>
      <p:sp>
        <p:nvSpPr>
          <p:cNvPr id="520" name="Google Shape;520;g39d6414ca10_0_472"/>
          <p:cNvSpPr/>
          <p:nvPr/>
        </p:nvSpPr>
        <p:spPr>
          <a:xfrm>
            <a:off x="3857506" y="2448600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Leaders feel forced to act instantly</a:t>
            </a:r>
            <a:endParaRPr i="0" sz="1750" u="none" cap="none" strike="noStrike"/>
          </a:p>
        </p:txBody>
      </p:sp>
      <p:sp>
        <p:nvSpPr>
          <p:cNvPr id="521" name="Google Shape;521;g39d6414ca10_0_472"/>
          <p:cNvSpPr/>
          <p:nvPr/>
        </p:nvSpPr>
        <p:spPr>
          <a:xfrm>
            <a:off x="3857506" y="2890798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Mental shortcuts replace reasoning</a:t>
            </a:r>
            <a:endParaRPr i="0" sz="1750" u="none" cap="none" strike="noStrike"/>
          </a:p>
        </p:txBody>
      </p:sp>
      <p:sp>
        <p:nvSpPr>
          <p:cNvPr id="522" name="Google Shape;522;g39d6414ca10_0_472"/>
          <p:cNvSpPr/>
          <p:nvPr/>
        </p:nvSpPr>
        <p:spPr>
          <a:xfrm>
            <a:off x="3857506" y="3332996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Strategic thinking collapses into reaction</a:t>
            </a:r>
            <a:endParaRPr i="0" sz="1750" u="none" cap="none" strike="noStrike"/>
          </a:p>
        </p:txBody>
      </p:sp>
      <p:sp>
        <p:nvSpPr>
          <p:cNvPr id="523" name="Google Shape;523;g39d6414ca10_0_472"/>
          <p:cNvSpPr/>
          <p:nvPr/>
        </p:nvSpPr>
        <p:spPr>
          <a:xfrm>
            <a:off x="3857506" y="3775194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Fatigue accelerates poor judgment</a:t>
            </a:r>
            <a:endParaRPr i="0" sz="1750" u="none" cap="none" strike="noStrike"/>
          </a:p>
        </p:txBody>
      </p:sp>
      <p:sp>
        <p:nvSpPr>
          <p:cNvPr id="524" name="Google Shape;524;g39d6414ca10_0_472"/>
          <p:cNvSpPr/>
          <p:nvPr/>
        </p:nvSpPr>
        <p:spPr>
          <a:xfrm>
            <a:off x="3857506" y="4217392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Pressure impairs information processing and risk assessment</a:t>
            </a:r>
            <a:endParaRPr i="0" sz="1750" u="none" cap="none" strike="noStrike"/>
          </a:p>
        </p:txBody>
      </p:sp>
      <p:sp>
        <p:nvSpPr>
          <p:cNvPr id="525" name="Google Shape;525;g39d6414ca10_0_472"/>
          <p:cNvSpPr/>
          <p:nvPr/>
        </p:nvSpPr>
        <p:spPr>
          <a:xfrm>
            <a:off x="3857506" y="4659590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Confirmation bias strengthens, seeking quick validation for rapid choices</a:t>
            </a:r>
            <a:endParaRPr i="0" sz="1750" u="none" cap="none" strike="noStrike"/>
          </a:p>
        </p:txBody>
      </p:sp>
      <p:sp>
        <p:nvSpPr>
          <p:cNvPr id="526" name="Google Shape;526;g39d6414ca10_0_472"/>
          <p:cNvSpPr/>
          <p:nvPr/>
        </p:nvSpPr>
        <p:spPr>
          <a:xfrm>
            <a:off x="3857506" y="5101788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Focus shifts to immediate fixes, overlooking long-term consequences</a:t>
            </a:r>
            <a:endParaRPr i="0" sz="1750" u="none" cap="none" strike="noStrike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39d6414ca10_0_487"/>
          <p:cNvSpPr txBox="1"/>
          <p:nvPr>
            <p:ph idx="11" type="ftr"/>
          </p:nvPr>
        </p:nvSpPr>
        <p:spPr>
          <a:xfrm>
            <a:off x="44302" y="6574155"/>
            <a:ext cx="4572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© 2025 Innovation In Software Corporation</a:t>
            </a:r>
            <a:endParaRPr/>
          </a:p>
        </p:txBody>
      </p:sp>
      <p:sp>
        <p:nvSpPr>
          <p:cNvPr id="533" name="Google Shape;533;g39d6414ca10_0_487"/>
          <p:cNvSpPr txBox="1"/>
          <p:nvPr>
            <p:ph idx="12" type="sldNum"/>
          </p:nvPr>
        </p:nvSpPr>
        <p:spPr>
          <a:xfrm rot="-5400000">
            <a:off x="11189118" y="5824571"/>
            <a:ext cx="13158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34" name="Google Shape;534;g39d6414ca10_0_487"/>
          <p:cNvSpPr/>
          <p:nvPr/>
        </p:nvSpPr>
        <p:spPr>
          <a:xfrm>
            <a:off x="361990" y="714057"/>
            <a:ext cx="79575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SzPts val="4450"/>
              <a:buFont typeface="Nunito Sans"/>
              <a:buNone/>
            </a:pPr>
            <a:r>
              <a:rPr i="0" lang="en-US" sz="4450" u="none" cap="none" strike="noStrike">
                <a:solidFill>
                  <a:srgbClr val="D1282E"/>
                </a:solidFill>
              </a:rPr>
              <a:t>Behavioral Regression Patterns</a:t>
            </a:r>
            <a:endParaRPr i="0" sz="4450" u="none" cap="none" strike="noStrike"/>
          </a:p>
        </p:txBody>
      </p:sp>
      <p:sp>
        <p:nvSpPr>
          <p:cNvPr id="535" name="Google Shape;535;g39d6414ca10_0_487"/>
          <p:cNvSpPr/>
          <p:nvPr/>
        </p:nvSpPr>
        <p:spPr>
          <a:xfrm>
            <a:off x="361990" y="1649651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People revert to instinctive habits</a:t>
            </a:r>
            <a:endParaRPr i="0" sz="1750" u="none" cap="none" strike="noStrike"/>
          </a:p>
        </p:txBody>
      </p:sp>
      <p:sp>
        <p:nvSpPr>
          <p:cNvPr id="536" name="Google Shape;536;g39d6414ca10_0_487"/>
          <p:cNvSpPr/>
          <p:nvPr/>
        </p:nvSpPr>
        <p:spPr>
          <a:xfrm>
            <a:off x="361990" y="2091849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Communication becomes clipped</a:t>
            </a:r>
            <a:endParaRPr i="0" sz="1750" u="none" cap="none" strike="noStrike"/>
          </a:p>
        </p:txBody>
      </p:sp>
      <p:sp>
        <p:nvSpPr>
          <p:cNvPr id="537" name="Google Shape;537;g39d6414ca10_0_487"/>
          <p:cNvSpPr/>
          <p:nvPr/>
        </p:nvSpPr>
        <p:spPr>
          <a:xfrm>
            <a:off x="361990" y="2534047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Listening decreases</a:t>
            </a:r>
            <a:endParaRPr i="0" sz="1750" u="none" cap="none" strike="noStrike"/>
          </a:p>
        </p:txBody>
      </p:sp>
      <p:sp>
        <p:nvSpPr>
          <p:cNvPr id="538" name="Google Shape;538;g39d6414ca10_0_487"/>
          <p:cNvSpPr/>
          <p:nvPr/>
        </p:nvSpPr>
        <p:spPr>
          <a:xfrm>
            <a:off x="361990" y="2976245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Emotional tone hardens</a:t>
            </a:r>
            <a:endParaRPr i="0" sz="1750" u="none" cap="none" strike="noStrike"/>
          </a:p>
        </p:txBody>
      </p:sp>
      <p:sp>
        <p:nvSpPr>
          <p:cNvPr id="539" name="Google Shape;539;g39d6414ca10_0_487"/>
          <p:cNvSpPr/>
          <p:nvPr/>
        </p:nvSpPr>
        <p:spPr>
          <a:xfrm>
            <a:off x="361990" y="3418443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Increased reliance on heuristics and stereotypes</a:t>
            </a:r>
            <a:endParaRPr i="0" sz="1750" u="none" cap="none" strike="noStrike"/>
          </a:p>
        </p:txBody>
      </p:sp>
      <p:sp>
        <p:nvSpPr>
          <p:cNvPr id="540" name="Google Shape;540;g39d6414ca10_0_487"/>
          <p:cNvSpPr/>
          <p:nvPr/>
        </p:nvSpPr>
        <p:spPr>
          <a:xfrm>
            <a:off x="361990" y="3860641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Reduced empathy for others' perspectives</a:t>
            </a:r>
            <a:endParaRPr i="0" sz="1750" u="none" cap="none" strike="noStrike"/>
          </a:p>
        </p:txBody>
      </p:sp>
      <p:sp>
        <p:nvSpPr>
          <p:cNvPr id="541" name="Google Shape;541;g39d6414ca10_0_487"/>
          <p:cNvSpPr/>
          <p:nvPr/>
        </p:nvSpPr>
        <p:spPr>
          <a:xfrm>
            <a:off x="361990" y="4302839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Tendency to externalize blame</a:t>
            </a:r>
            <a:endParaRPr i="0" sz="1750" u="none" cap="none" strike="noStrike"/>
          </a:p>
        </p:txBody>
      </p:sp>
      <p:pic>
        <p:nvPicPr>
          <p:cNvPr descr="preencoded.png" id="542" name="Google Shape;542;g39d6414ca10_0_4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94926" y="2183402"/>
            <a:ext cx="3435226" cy="343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39d6414ca10_0_502"/>
          <p:cNvSpPr txBox="1"/>
          <p:nvPr>
            <p:ph idx="11" type="ftr"/>
          </p:nvPr>
        </p:nvSpPr>
        <p:spPr>
          <a:xfrm>
            <a:off x="44302" y="6574155"/>
            <a:ext cx="4572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© 2025 Innovation In Software Corporation</a:t>
            </a:r>
            <a:endParaRPr/>
          </a:p>
        </p:txBody>
      </p:sp>
      <p:sp>
        <p:nvSpPr>
          <p:cNvPr id="549" name="Google Shape;549;g39d6414ca10_0_502"/>
          <p:cNvSpPr txBox="1"/>
          <p:nvPr>
            <p:ph idx="12" type="sldNum"/>
          </p:nvPr>
        </p:nvSpPr>
        <p:spPr>
          <a:xfrm rot="-5400000">
            <a:off x="11189118" y="5824571"/>
            <a:ext cx="13158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50" name="Google Shape;550;g39d6414ca10_0_502"/>
          <p:cNvSpPr/>
          <p:nvPr/>
        </p:nvSpPr>
        <p:spPr>
          <a:xfrm>
            <a:off x="552490" y="1235829"/>
            <a:ext cx="6244800" cy="11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52"/>
              </a:lnSpc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SzPts val="3550"/>
              <a:buFont typeface="Nunito Sans"/>
              <a:buNone/>
            </a:pPr>
            <a:r>
              <a:rPr i="0" lang="en-US" sz="3550" u="none" cap="none" strike="noStrike">
                <a:solidFill>
                  <a:srgbClr val="D1282E"/>
                </a:solidFill>
              </a:rPr>
              <a:t>Time Compression Effects - Decision Quality</a:t>
            </a:r>
            <a:endParaRPr i="0" sz="3550" u="none" cap="none" strike="noStrike"/>
          </a:p>
        </p:txBody>
      </p:sp>
      <p:sp>
        <p:nvSpPr>
          <p:cNvPr id="551" name="Google Shape;551;g39d6414ca10_0_502"/>
          <p:cNvSpPr/>
          <p:nvPr/>
        </p:nvSpPr>
        <p:spPr>
          <a:xfrm>
            <a:off x="552490" y="2596594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Speed over accuracy</a:t>
            </a:r>
            <a:endParaRPr i="0" sz="1750" u="none" cap="none" strike="noStrike"/>
          </a:p>
        </p:txBody>
      </p:sp>
      <p:sp>
        <p:nvSpPr>
          <p:cNvPr id="552" name="Google Shape;552;g39d6414ca10_0_502"/>
          <p:cNvSpPr/>
          <p:nvPr/>
        </p:nvSpPr>
        <p:spPr>
          <a:xfrm>
            <a:off x="552490" y="3038793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Impulse decision-making</a:t>
            </a:r>
            <a:endParaRPr i="0" sz="1750" u="none" cap="none" strike="noStrike"/>
          </a:p>
        </p:txBody>
      </p:sp>
      <p:sp>
        <p:nvSpPr>
          <p:cNvPr id="553" name="Google Shape;553;g39d6414ca10_0_502"/>
          <p:cNvSpPr/>
          <p:nvPr/>
        </p:nvSpPr>
        <p:spPr>
          <a:xfrm>
            <a:off x="552490" y="3480991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Verbal intensity</a:t>
            </a:r>
            <a:endParaRPr i="0" sz="1750" u="none" cap="none" strike="noStrike"/>
          </a:p>
        </p:txBody>
      </p:sp>
      <p:sp>
        <p:nvSpPr>
          <p:cNvPr id="554" name="Google Shape;554;g39d6414ca10_0_502"/>
          <p:cNvSpPr/>
          <p:nvPr/>
        </p:nvSpPr>
        <p:spPr>
          <a:xfrm>
            <a:off x="552490" y="3923189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Restless posture</a:t>
            </a:r>
            <a:endParaRPr i="0" sz="1750" u="none" cap="none" strike="noStrike"/>
          </a:p>
        </p:txBody>
      </p:sp>
      <p:sp>
        <p:nvSpPr>
          <p:cNvPr id="555" name="Google Shape;555;g39d6414ca10_0_502"/>
          <p:cNvSpPr/>
          <p:nvPr/>
        </p:nvSpPr>
        <p:spPr>
          <a:xfrm>
            <a:off x="552490" y="4365387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Risk misread</a:t>
            </a:r>
            <a:endParaRPr i="0" sz="1750" u="none" cap="none" strike="noStrike"/>
          </a:p>
        </p:txBody>
      </p:sp>
      <p:sp>
        <p:nvSpPr>
          <p:cNvPr id="556" name="Google Shape;556;g39d6414ca10_0_502"/>
          <p:cNvSpPr/>
          <p:nvPr/>
        </p:nvSpPr>
        <p:spPr>
          <a:xfrm>
            <a:off x="7358224" y="1235825"/>
            <a:ext cx="5005500" cy="11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52"/>
              </a:lnSpc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SzPts val="3550"/>
              <a:buFont typeface="Nunito Sans"/>
              <a:buNone/>
            </a:pPr>
            <a:r>
              <a:rPr i="0" lang="en-US" sz="3550" u="none" cap="none" strike="noStrike">
                <a:solidFill>
                  <a:srgbClr val="D1282E"/>
                </a:solidFill>
              </a:rPr>
              <a:t>Time Compression Effects - Cognitive</a:t>
            </a:r>
            <a:endParaRPr i="0" sz="3550" u="none" cap="none" strike="noStrike"/>
          </a:p>
        </p:txBody>
      </p:sp>
      <p:sp>
        <p:nvSpPr>
          <p:cNvPr id="557" name="Google Shape;557;g39d6414ca10_0_502"/>
          <p:cNvSpPr/>
          <p:nvPr/>
        </p:nvSpPr>
        <p:spPr>
          <a:xfrm>
            <a:off x="7358221" y="2596594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Loss of nuance</a:t>
            </a:r>
            <a:endParaRPr i="0" sz="1750" u="none" cap="none" strike="noStrike"/>
          </a:p>
        </p:txBody>
      </p:sp>
      <p:sp>
        <p:nvSpPr>
          <p:cNvPr id="558" name="Google Shape;558;g39d6414ca10_0_502"/>
          <p:cNvSpPr/>
          <p:nvPr/>
        </p:nvSpPr>
        <p:spPr>
          <a:xfrm>
            <a:off x="7358221" y="3038793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Reduced empathy</a:t>
            </a:r>
            <a:endParaRPr i="0" sz="1750" u="none" cap="none" strike="noStrike"/>
          </a:p>
        </p:txBody>
      </p:sp>
      <p:sp>
        <p:nvSpPr>
          <p:cNvPr id="559" name="Google Shape;559;g39d6414ca10_0_502"/>
          <p:cNvSpPr/>
          <p:nvPr/>
        </p:nvSpPr>
        <p:spPr>
          <a:xfrm>
            <a:off x="7358221" y="3480991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Premature conclusions</a:t>
            </a:r>
            <a:endParaRPr i="0" sz="1750" u="none" cap="none" strike="noStrike"/>
          </a:p>
        </p:txBody>
      </p:sp>
      <p:sp>
        <p:nvSpPr>
          <p:cNvPr id="560" name="Google Shape;560;g39d6414ca10_0_502"/>
          <p:cNvSpPr/>
          <p:nvPr/>
        </p:nvSpPr>
        <p:spPr>
          <a:xfrm>
            <a:off x="7358221" y="3923189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Abrupt escalation</a:t>
            </a:r>
            <a:endParaRPr i="0" sz="1750" u="none" cap="none" strike="noStrike"/>
          </a:p>
        </p:txBody>
      </p:sp>
      <p:sp>
        <p:nvSpPr>
          <p:cNvPr id="561" name="Google Shape;561;g39d6414ca10_0_502"/>
          <p:cNvSpPr/>
          <p:nvPr/>
        </p:nvSpPr>
        <p:spPr>
          <a:xfrm>
            <a:off x="7358221" y="4365387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Judgment collapse</a:t>
            </a:r>
            <a:endParaRPr i="0" sz="1750" u="none" cap="none" strike="noStrike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39d6414ca10_0_520"/>
          <p:cNvSpPr txBox="1"/>
          <p:nvPr>
            <p:ph idx="11" type="ftr"/>
          </p:nvPr>
        </p:nvSpPr>
        <p:spPr>
          <a:xfrm>
            <a:off x="44302" y="6574155"/>
            <a:ext cx="4572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© 2025 Innovation In Software Corporation</a:t>
            </a:r>
            <a:endParaRPr/>
          </a:p>
        </p:txBody>
      </p:sp>
      <p:sp>
        <p:nvSpPr>
          <p:cNvPr id="568" name="Google Shape;568;g39d6414ca10_0_520"/>
          <p:cNvSpPr txBox="1"/>
          <p:nvPr>
            <p:ph idx="12" type="sldNum"/>
          </p:nvPr>
        </p:nvSpPr>
        <p:spPr>
          <a:xfrm rot="-5400000">
            <a:off x="11189118" y="5824571"/>
            <a:ext cx="13158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69" name="Google Shape;569;g39d6414ca10_0_520"/>
          <p:cNvSpPr/>
          <p:nvPr/>
        </p:nvSpPr>
        <p:spPr>
          <a:xfrm>
            <a:off x="247690" y="777557"/>
            <a:ext cx="56706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SzPts val="4450"/>
              <a:buFont typeface="Nunito Sans"/>
              <a:buNone/>
            </a:pPr>
            <a:r>
              <a:rPr i="0" lang="en-US" sz="4450" u="none" cap="none" strike="noStrike">
                <a:solidFill>
                  <a:srgbClr val="D1282E"/>
                </a:solidFill>
              </a:rPr>
              <a:t>Impact on Leaders</a:t>
            </a:r>
            <a:endParaRPr i="0" sz="4450" u="none" cap="none" strike="noStrike"/>
          </a:p>
        </p:txBody>
      </p:sp>
      <p:sp>
        <p:nvSpPr>
          <p:cNvPr id="570" name="Google Shape;570;g39d6414ca10_0_520"/>
          <p:cNvSpPr/>
          <p:nvPr/>
        </p:nvSpPr>
        <p:spPr>
          <a:xfrm>
            <a:off x="247690" y="1920901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Leaders feel visibility pressure</a:t>
            </a:r>
            <a:endParaRPr i="0" sz="1750" u="none" cap="none" strike="noStrike"/>
          </a:p>
        </p:txBody>
      </p:sp>
      <p:sp>
        <p:nvSpPr>
          <p:cNvPr id="571" name="Google Shape;571;g39d6414ca10_0_520"/>
          <p:cNvSpPr/>
          <p:nvPr/>
        </p:nvSpPr>
        <p:spPr>
          <a:xfrm>
            <a:off x="247690" y="2363099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Confidence becomes harder to project</a:t>
            </a:r>
            <a:endParaRPr i="0" sz="1750" u="none" cap="none" strike="noStrike"/>
          </a:p>
        </p:txBody>
      </p:sp>
      <p:sp>
        <p:nvSpPr>
          <p:cNvPr id="572" name="Google Shape;572;g39d6414ca10_0_520"/>
          <p:cNvSpPr/>
          <p:nvPr/>
        </p:nvSpPr>
        <p:spPr>
          <a:xfrm>
            <a:off x="247690" y="2805297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Emotional leakage is amplified</a:t>
            </a:r>
            <a:endParaRPr i="0" sz="1750" u="none" cap="none" strike="noStrike"/>
          </a:p>
        </p:txBody>
      </p:sp>
      <p:sp>
        <p:nvSpPr>
          <p:cNvPr id="573" name="Google Shape;573;g39d6414ca10_0_520"/>
          <p:cNvSpPr/>
          <p:nvPr/>
        </p:nvSpPr>
        <p:spPr>
          <a:xfrm>
            <a:off x="247690" y="3247495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Tone becomes signal, not words</a:t>
            </a:r>
            <a:endParaRPr i="0" sz="1750" u="none" cap="none" strike="noStrike"/>
          </a:p>
        </p:txBody>
      </p:sp>
      <p:sp>
        <p:nvSpPr>
          <p:cNvPr id="574" name="Google Shape;574;g39d6414ca10_0_520"/>
          <p:cNvSpPr/>
          <p:nvPr/>
        </p:nvSpPr>
        <p:spPr>
          <a:xfrm>
            <a:off x="247690" y="3689693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Reduced capacity for nuanced problem-solving</a:t>
            </a:r>
            <a:endParaRPr i="0" sz="1750" u="none" cap="none" strike="noStrike"/>
          </a:p>
        </p:txBody>
      </p:sp>
      <p:sp>
        <p:nvSpPr>
          <p:cNvPr id="575" name="Google Shape;575;g39d6414ca10_0_520"/>
          <p:cNvSpPr/>
          <p:nvPr/>
        </p:nvSpPr>
        <p:spPr>
          <a:xfrm>
            <a:off x="247690" y="4131891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Increased reliance on intuition over data</a:t>
            </a:r>
            <a:endParaRPr i="0" sz="1750" u="none" cap="none" strike="noStrike"/>
          </a:p>
        </p:txBody>
      </p:sp>
      <p:sp>
        <p:nvSpPr>
          <p:cNvPr id="576" name="Google Shape;576;g39d6414ca10_0_520"/>
          <p:cNvSpPr/>
          <p:nvPr/>
        </p:nvSpPr>
        <p:spPr>
          <a:xfrm>
            <a:off x="247690" y="4574089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Diminished patience for dissent or complex discussions</a:t>
            </a:r>
            <a:endParaRPr i="0" sz="1750" u="none" cap="none" strike="noStrike"/>
          </a:p>
        </p:txBody>
      </p:sp>
      <p:pic>
        <p:nvPicPr>
          <p:cNvPr descr="preencoded.png" id="577" name="Google Shape;577;g39d6414ca10_0_5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96527" y="1194404"/>
            <a:ext cx="3727326" cy="372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39d6414ca10_0_535"/>
          <p:cNvSpPr txBox="1"/>
          <p:nvPr>
            <p:ph idx="11" type="ftr"/>
          </p:nvPr>
        </p:nvSpPr>
        <p:spPr>
          <a:xfrm>
            <a:off x="44302" y="6574155"/>
            <a:ext cx="4572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© 2025 Innovation In Software Corporation</a:t>
            </a:r>
            <a:endParaRPr/>
          </a:p>
        </p:txBody>
      </p:sp>
      <p:sp>
        <p:nvSpPr>
          <p:cNvPr id="584" name="Google Shape;584;g39d6414ca10_0_535"/>
          <p:cNvSpPr txBox="1"/>
          <p:nvPr>
            <p:ph idx="12" type="sldNum"/>
          </p:nvPr>
        </p:nvSpPr>
        <p:spPr>
          <a:xfrm rot="-5400000">
            <a:off x="11189118" y="5824571"/>
            <a:ext cx="13158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preencoded.png" id="585" name="Google Shape;585;g39d6414ca10_0_5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090" y="1775344"/>
            <a:ext cx="2845595" cy="2845595"/>
          </a:xfrm>
          <a:prstGeom prst="rect">
            <a:avLst/>
          </a:prstGeom>
          <a:noFill/>
          <a:ln>
            <a:noFill/>
          </a:ln>
        </p:spPr>
      </p:pic>
      <p:sp>
        <p:nvSpPr>
          <p:cNvPr id="586" name="Google Shape;586;g39d6414ca10_0_535"/>
          <p:cNvSpPr/>
          <p:nvPr/>
        </p:nvSpPr>
        <p:spPr>
          <a:xfrm>
            <a:off x="4187706" y="1196657"/>
            <a:ext cx="56706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SzPts val="4450"/>
              <a:buFont typeface="Nunito Sans"/>
              <a:buNone/>
            </a:pPr>
            <a:r>
              <a:rPr i="0" lang="en-US" sz="4450" u="none" cap="none" strike="noStrike">
                <a:solidFill>
                  <a:srgbClr val="D1282E"/>
                </a:solidFill>
              </a:rPr>
              <a:t>Impact on Teams</a:t>
            </a:r>
            <a:endParaRPr i="0" sz="4450" u="none" cap="none" strike="noStrike"/>
          </a:p>
        </p:txBody>
      </p:sp>
      <p:sp>
        <p:nvSpPr>
          <p:cNvPr id="587" name="Google Shape;587;g39d6414ca10_0_535"/>
          <p:cNvSpPr/>
          <p:nvPr/>
        </p:nvSpPr>
        <p:spPr>
          <a:xfrm>
            <a:off x="4187706" y="2132251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Teams look for emotional anchoring</a:t>
            </a:r>
            <a:endParaRPr i="0" sz="1750" u="none" cap="none" strike="noStrike"/>
          </a:p>
        </p:txBody>
      </p:sp>
      <p:sp>
        <p:nvSpPr>
          <p:cNvPr id="588" name="Google Shape;588;g39d6414ca10_0_535"/>
          <p:cNvSpPr/>
          <p:nvPr/>
        </p:nvSpPr>
        <p:spPr>
          <a:xfrm>
            <a:off x="4187706" y="2574449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Silence is interpreted as loss of control</a:t>
            </a:r>
            <a:endParaRPr i="0" sz="1750" u="none" cap="none" strike="noStrike"/>
          </a:p>
        </p:txBody>
      </p:sp>
      <p:sp>
        <p:nvSpPr>
          <p:cNvPr id="589" name="Google Shape;589;g39d6414ca10_0_535"/>
          <p:cNvSpPr/>
          <p:nvPr/>
        </p:nvSpPr>
        <p:spPr>
          <a:xfrm>
            <a:off x="4187706" y="3016647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Fear accelerates rumor spread</a:t>
            </a:r>
            <a:endParaRPr i="0" sz="1750" u="none" cap="none" strike="noStrike"/>
          </a:p>
        </p:txBody>
      </p:sp>
      <p:sp>
        <p:nvSpPr>
          <p:cNvPr id="590" name="Google Shape;590;g39d6414ca10_0_535"/>
          <p:cNvSpPr/>
          <p:nvPr/>
        </p:nvSpPr>
        <p:spPr>
          <a:xfrm>
            <a:off x="4187706" y="3458845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People rely on leader posture</a:t>
            </a:r>
            <a:endParaRPr i="0" sz="1750" u="none" cap="none" strike="noStrike"/>
          </a:p>
        </p:txBody>
      </p:sp>
      <p:sp>
        <p:nvSpPr>
          <p:cNvPr id="591" name="Google Shape;591;g39d6414ca10_0_535"/>
          <p:cNvSpPr/>
          <p:nvPr/>
        </p:nvSpPr>
        <p:spPr>
          <a:xfrm>
            <a:off x="4187706" y="3901043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Uncertainty amplifies anxiety and reduces productivity</a:t>
            </a:r>
            <a:endParaRPr i="0" sz="1750" u="none" cap="none" strike="noStrike"/>
          </a:p>
        </p:txBody>
      </p:sp>
      <p:sp>
        <p:nvSpPr>
          <p:cNvPr id="592" name="Google Shape;592;g39d6414ca10_0_535"/>
          <p:cNvSpPr/>
          <p:nvPr/>
        </p:nvSpPr>
        <p:spPr>
          <a:xfrm>
            <a:off x="4187706" y="4343241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Lack of transparent communication breeds distrust</a:t>
            </a:r>
            <a:endParaRPr i="0" sz="1750" u="none" cap="none" strike="noStrike"/>
          </a:p>
        </p:txBody>
      </p:sp>
      <p:sp>
        <p:nvSpPr>
          <p:cNvPr id="593" name="Google Shape;593;g39d6414ca10_0_535"/>
          <p:cNvSpPr/>
          <p:nvPr/>
        </p:nvSpPr>
        <p:spPr>
          <a:xfrm>
            <a:off x="4187706" y="4785439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A leader's calm demeanor fosters a sense of security and stability</a:t>
            </a:r>
            <a:endParaRPr i="0" sz="1750" u="none" cap="none" strike="noStrike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39d6414ca10_0_550"/>
          <p:cNvSpPr txBox="1"/>
          <p:nvPr>
            <p:ph idx="11" type="ftr"/>
          </p:nvPr>
        </p:nvSpPr>
        <p:spPr>
          <a:xfrm>
            <a:off x="44302" y="6574155"/>
            <a:ext cx="4572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© 2025 Innovation In Software Corporation</a:t>
            </a:r>
            <a:endParaRPr/>
          </a:p>
        </p:txBody>
      </p:sp>
      <p:sp>
        <p:nvSpPr>
          <p:cNvPr id="600" name="Google Shape;600;g39d6414ca10_0_550"/>
          <p:cNvSpPr txBox="1"/>
          <p:nvPr>
            <p:ph idx="12" type="sldNum"/>
          </p:nvPr>
        </p:nvSpPr>
        <p:spPr>
          <a:xfrm rot="-5400000">
            <a:off x="11189118" y="5824571"/>
            <a:ext cx="13158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01" name="Google Shape;601;g39d6414ca10_0_550"/>
          <p:cNvSpPr/>
          <p:nvPr/>
        </p:nvSpPr>
        <p:spPr>
          <a:xfrm>
            <a:off x="336590" y="732730"/>
            <a:ext cx="56706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SzPts val="4450"/>
              <a:buFont typeface="Nunito Sans"/>
              <a:buNone/>
            </a:pPr>
            <a:r>
              <a:rPr i="0" lang="en-US" sz="4450" u="none" cap="none" strike="noStrike">
                <a:solidFill>
                  <a:srgbClr val="D1282E"/>
                </a:solidFill>
              </a:rPr>
              <a:t>Emotional Contagion</a:t>
            </a:r>
            <a:endParaRPr i="0" sz="4450" u="none" cap="none" strike="noStrike"/>
          </a:p>
        </p:txBody>
      </p:sp>
      <p:sp>
        <p:nvSpPr>
          <p:cNvPr id="602" name="Google Shape;602;g39d6414ca10_0_550"/>
          <p:cNvSpPr/>
          <p:nvPr/>
        </p:nvSpPr>
        <p:spPr>
          <a:xfrm>
            <a:off x="336590" y="1668323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Nervous leaders spread nervousness</a:t>
            </a:r>
            <a:endParaRPr i="0" sz="1750" u="none" cap="none" strike="noStrike"/>
          </a:p>
        </p:txBody>
      </p:sp>
      <p:sp>
        <p:nvSpPr>
          <p:cNvPr id="603" name="Google Shape;603;g39d6414ca10_0_550"/>
          <p:cNvSpPr/>
          <p:nvPr/>
        </p:nvSpPr>
        <p:spPr>
          <a:xfrm>
            <a:off x="336590" y="2110521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Calm leaders spread stability</a:t>
            </a:r>
            <a:endParaRPr i="0" sz="1750" u="none" cap="none" strike="noStrike"/>
          </a:p>
        </p:txBody>
      </p:sp>
      <p:sp>
        <p:nvSpPr>
          <p:cNvPr id="604" name="Google Shape;604;g39d6414ca10_0_550"/>
          <p:cNvSpPr/>
          <p:nvPr/>
        </p:nvSpPr>
        <p:spPr>
          <a:xfrm>
            <a:off x="336590" y="2552719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Emotion transfers faster than logic</a:t>
            </a:r>
            <a:endParaRPr i="0" sz="1750" u="none" cap="none" strike="noStrike"/>
          </a:p>
        </p:txBody>
      </p:sp>
      <p:sp>
        <p:nvSpPr>
          <p:cNvPr id="605" name="Google Shape;605;g39d6414ca10_0_550"/>
          <p:cNvSpPr/>
          <p:nvPr/>
        </p:nvSpPr>
        <p:spPr>
          <a:xfrm>
            <a:off x="336590" y="2994918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Tone reaches people before message</a:t>
            </a:r>
            <a:endParaRPr i="0" sz="1750" u="none" cap="none" strike="noStrike"/>
          </a:p>
        </p:txBody>
      </p:sp>
      <p:sp>
        <p:nvSpPr>
          <p:cNvPr id="606" name="Google Shape;606;g39d6414ca10_0_550"/>
          <p:cNvSpPr/>
          <p:nvPr/>
        </p:nvSpPr>
        <p:spPr>
          <a:xfrm>
            <a:off x="336590" y="3437116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Non-verbal cues (facial expressions, body language) are potent carriers of emotion.</a:t>
            </a:r>
            <a:endParaRPr i="0" sz="1750" u="none" cap="none" strike="noStrike"/>
          </a:p>
        </p:txBody>
      </p:sp>
      <p:sp>
        <p:nvSpPr>
          <p:cNvPr id="607" name="Google Shape;607;g39d6414ca10_0_550"/>
          <p:cNvSpPr/>
          <p:nvPr/>
        </p:nvSpPr>
        <p:spPr>
          <a:xfrm>
            <a:off x="336590" y="3879314"/>
            <a:ext cx="96438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The unconscious mimicking of others' expressions and postures contributes to emotional transfer.</a:t>
            </a:r>
            <a:endParaRPr i="0" sz="1750" u="none" cap="none" strike="noStrike"/>
          </a:p>
        </p:txBody>
      </p:sp>
      <p:sp>
        <p:nvSpPr>
          <p:cNvPr id="608" name="Google Shape;608;g39d6414ca10_0_550"/>
          <p:cNvSpPr/>
          <p:nvPr/>
        </p:nvSpPr>
        <p:spPr>
          <a:xfrm>
            <a:off x="336590" y="4684414"/>
            <a:ext cx="96438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Collective emotional states can quickly form, influencing team performance and morale.</a:t>
            </a:r>
            <a:endParaRPr i="0" sz="1750" u="none" cap="none" strike="noStrike"/>
          </a:p>
        </p:txBody>
      </p:sp>
      <p:pic>
        <p:nvPicPr>
          <p:cNvPr descr="preencoded.png" id="609" name="Google Shape;609;g39d6414ca10_0_5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31518" y="427030"/>
            <a:ext cx="2845595" cy="28455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39d6414ca10_0_24"/>
          <p:cNvSpPr txBox="1"/>
          <p:nvPr>
            <p:ph idx="11" type="ftr"/>
          </p:nvPr>
        </p:nvSpPr>
        <p:spPr>
          <a:xfrm>
            <a:off x="44302" y="6574155"/>
            <a:ext cx="4572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© 2025 Innovation In Software Corporation</a:t>
            </a:r>
            <a:endParaRPr/>
          </a:p>
        </p:txBody>
      </p:sp>
      <p:sp>
        <p:nvSpPr>
          <p:cNvPr id="192" name="Google Shape;192;g39d6414ca10_0_24"/>
          <p:cNvSpPr txBox="1"/>
          <p:nvPr>
            <p:ph idx="12" type="sldNum"/>
          </p:nvPr>
        </p:nvSpPr>
        <p:spPr>
          <a:xfrm rot="-5400000">
            <a:off x="11189118" y="5824571"/>
            <a:ext cx="13158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93" name="Google Shape;193;g39d6414ca10_0_24"/>
          <p:cNvSpPr/>
          <p:nvPr/>
        </p:nvSpPr>
        <p:spPr>
          <a:xfrm>
            <a:off x="285790" y="718225"/>
            <a:ext cx="9643800" cy="14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SzPts val="4450"/>
              <a:buFont typeface="Nunito Sans"/>
              <a:buNone/>
            </a:pPr>
            <a:r>
              <a:rPr i="0" lang="en-US" sz="4450" u="none" cap="none" strike="noStrike">
                <a:solidFill>
                  <a:srgbClr val="D1282E"/>
                </a:solidFill>
              </a:rPr>
              <a:t>How Crisis Changes the Role of a Leader</a:t>
            </a:r>
            <a:endParaRPr i="0" sz="4450" u="none" cap="none" strike="noStrike"/>
          </a:p>
        </p:txBody>
      </p:sp>
      <p:sp>
        <p:nvSpPr>
          <p:cNvPr id="194" name="Google Shape;194;g39d6414ca10_0_24"/>
          <p:cNvSpPr/>
          <p:nvPr/>
        </p:nvSpPr>
        <p:spPr>
          <a:xfrm>
            <a:off x="285790" y="2718197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Leadership shifts from optimizations to stabilization</a:t>
            </a:r>
            <a:endParaRPr i="0" sz="1750" u="none" cap="none" strike="noStrike"/>
          </a:p>
        </p:txBody>
      </p:sp>
      <p:sp>
        <p:nvSpPr>
          <p:cNvPr id="195" name="Google Shape;195;g39d6414ca10_0_24"/>
          <p:cNvSpPr/>
          <p:nvPr/>
        </p:nvSpPr>
        <p:spPr>
          <a:xfrm>
            <a:off x="285790" y="3160395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People look for certainty more than detail</a:t>
            </a:r>
            <a:endParaRPr i="0" sz="1750" u="none" cap="none" strike="noStrike"/>
          </a:p>
        </p:txBody>
      </p:sp>
      <p:sp>
        <p:nvSpPr>
          <p:cNvPr id="196" name="Google Shape;196;g39d6414ca10_0_24"/>
          <p:cNvSpPr/>
          <p:nvPr/>
        </p:nvSpPr>
        <p:spPr>
          <a:xfrm>
            <a:off x="285790" y="3602593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The leader becomes a signal of safety</a:t>
            </a:r>
            <a:endParaRPr i="0" sz="1750" u="none" cap="none" strike="noStrike"/>
          </a:p>
        </p:txBody>
      </p:sp>
      <p:sp>
        <p:nvSpPr>
          <p:cNvPr id="197" name="Google Shape;197;g39d6414ca10_0_24"/>
          <p:cNvSpPr/>
          <p:nvPr/>
        </p:nvSpPr>
        <p:spPr>
          <a:xfrm>
            <a:off x="285790" y="4044791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Clarity beats technical accuracy early in a crisis</a:t>
            </a:r>
            <a:endParaRPr i="0" sz="1750" u="none" cap="none" strike="noStrike"/>
          </a:p>
        </p:txBody>
      </p:sp>
      <p:pic>
        <p:nvPicPr>
          <p:cNvPr descr="preencoded.png" id="198" name="Google Shape;198;g39d6414ca10_0_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84003" y="1956396"/>
            <a:ext cx="3929150" cy="394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39d6414ca10_0_565"/>
          <p:cNvSpPr txBox="1"/>
          <p:nvPr>
            <p:ph idx="11" type="ftr"/>
          </p:nvPr>
        </p:nvSpPr>
        <p:spPr>
          <a:xfrm>
            <a:off x="44302" y="6574155"/>
            <a:ext cx="4572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© 2025 Innovation In Software Corporation</a:t>
            </a:r>
            <a:endParaRPr/>
          </a:p>
        </p:txBody>
      </p:sp>
      <p:sp>
        <p:nvSpPr>
          <p:cNvPr id="616" name="Google Shape;616;g39d6414ca10_0_565"/>
          <p:cNvSpPr txBox="1"/>
          <p:nvPr>
            <p:ph idx="12" type="sldNum"/>
          </p:nvPr>
        </p:nvSpPr>
        <p:spPr>
          <a:xfrm rot="-5400000">
            <a:off x="11189118" y="5824571"/>
            <a:ext cx="13158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17" name="Google Shape;617;g39d6414ca10_0_565"/>
          <p:cNvSpPr/>
          <p:nvPr/>
        </p:nvSpPr>
        <p:spPr>
          <a:xfrm>
            <a:off x="679490" y="1248529"/>
            <a:ext cx="59577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52"/>
              </a:lnSpc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SzPts val="3550"/>
              <a:buFont typeface="Nunito Sans"/>
              <a:buNone/>
            </a:pPr>
            <a:r>
              <a:rPr i="0" lang="en-US" sz="3550" u="none" cap="none" strike="noStrike">
                <a:solidFill>
                  <a:srgbClr val="D1282E"/>
                </a:solidFill>
              </a:rPr>
              <a:t>Combined Impact - Individual</a:t>
            </a:r>
            <a:endParaRPr i="0" sz="3550" u="none" cap="none" strike="noStrike"/>
          </a:p>
        </p:txBody>
      </p:sp>
      <p:sp>
        <p:nvSpPr>
          <p:cNvPr id="618" name="Google Shape;618;g39d6414ca10_0_565"/>
          <p:cNvSpPr/>
          <p:nvPr/>
        </p:nvSpPr>
        <p:spPr>
          <a:xfrm>
            <a:off x="679490" y="2042319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Lower reasoning capacity</a:t>
            </a:r>
            <a:endParaRPr i="0" sz="1750" u="none" cap="none" strike="noStrike"/>
          </a:p>
        </p:txBody>
      </p:sp>
      <p:sp>
        <p:nvSpPr>
          <p:cNvPr id="619" name="Google Shape;619;g39d6414ca10_0_565"/>
          <p:cNvSpPr/>
          <p:nvPr/>
        </p:nvSpPr>
        <p:spPr>
          <a:xfrm>
            <a:off x="679490" y="2484517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Spike in emotional load</a:t>
            </a:r>
            <a:endParaRPr i="0" sz="1750" u="none" cap="none" strike="noStrike"/>
          </a:p>
        </p:txBody>
      </p:sp>
      <p:sp>
        <p:nvSpPr>
          <p:cNvPr id="620" name="Google Shape;620;g39d6414ca10_0_565"/>
          <p:cNvSpPr/>
          <p:nvPr/>
        </p:nvSpPr>
        <p:spPr>
          <a:xfrm>
            <a:off x="679490" y="2926715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Higher error likelihood</a:t>
            </a:r>
            <a:endParaRPr i="0" sz="1750" u="none" cap="none" strike="noStrike"/>
          </a:p>
        </p:txBody>
      </p:sp>
      <p:sp>
        <p:nvSpPr>
          <p:cNvPr id="621" name="Google Shape;621;g39d6414ca10_0_565"/>
          <p:cNvSpPr/>
          <p:nvPr/>
        </p:nvSpPr>
        <p:spPr>
          <a:xfrm>
            <a:off x="679490" y="3368913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Shorter tolerance window</a:t>
            </a:r>
            <a:endParaRPr i="0" sz="1750" u="none" cap="none" strike="noStrike"/>
          </a:p>
        </p:txBody>
      </p:sp>
      <p:sp>
        <p:nvSpPr>
          <p:cNvPr id="622" name="Google Shape;622;g39d6414ca10_0_565"/>
          <p:cNvSpPr/>
          <p:nvPr/>
        </p:nvSpPr>
        <p:spPr>
          <a:xfrm>
            <a:off x="679490" y="3811111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Impulsive behavior</a:t>
            </a:r>
            <a:endParaRPr i="0" sz="1750" u="none" cap="none" strike="noStrike"/>
          </a:p>
        </p:txBody>
      </p:sp>
      <p:sp>
        <p:nvSpPr>
          <p:cNvPr id="623" name="Google Shape;623;g39d6414ca10_0_565"/>
          <p:cNvSpPr/>
          <p:nvPr/>
        </p:nvSpPr>
        <p:spPr>
          <a:xfrm>
            <a:off x="7485221" y="1248529"/>
            <a:ext cx="6244800" cy="11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52"/>
              </a:lnSpc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SzPts val="3550"/>
              <a:buFont typeface="Nunito Sans"/>
              <a:buNone/>
            </a:pPr>
            <a:r>
              <a:rPr i="0" lang="en-US" sz="3550" u="none" cap="none" strike="noStrike">
                <a:solidFill>
                  <a:srgbClr val="D1282E"/>
                </a:solidFill>
              </a:rPr>
              <a:t>Combined Impact - Organizational</a:t>
            </a:r>
            <a:endParaRPr i="0" sz="3550" u="none" cap="none" strike="noStrike"/>
          </a:p>
        </p:txBody>
      </p:sp>
      <p:sp>
        <p:nvSpPr>
          <p:cNvPr id="624" name="Google Shape;624;g39d6414ca10_0_565"/>
          <p:cNvSpPr/>
          <p:nvPr/>
        </p:nvSpPr>
        <p:spPr>
          <a:xfrm>
            <a:off x="7485221" y="2609294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Greater misreads</a:t>
            </a:r>
            <a:endParaRPr i="0" sz="1750" u="none" cap="none" strike="noStrike"/>
          </a:p>
        </p:txBody>
      </p:sp>
      <p:sp>
        <p:nvSpPr>
          <p:cNvPr id="625" name="Google Shape;625;g39d6414ca10_0_565"/>
          <p:cNvSpPr/>
          <p:nvPr/>
        </p:nvSpPr>
        <p:spPr>
          <a:xfrm>
            <a:off x="7485221" y="3051493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Unstable attention</a:t>
            </a:r>
            <a:endParaRPr i="0" sz="1750" u="none" cap="none" strike="noStrike"/>
          </a:p>
        </p:txBody>
      </p:sp>
      <p:sp>
        <p:nvSpPr>
          <p:cNvPr id="626" name="Google Shape;626;g39d6414ca10_0_565"/>
          <p:cNvSpPr/>
          <p:nvPr/>
        </p:nvSpPr>
        <p:spPr>
          <a:xfrm>
            <a:off x="7485221" y="3493691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Threat exaggeration</a:t>
            </a:r>
            <a:endParaRPr i="0" sz="1750" u="none" cap="none" strike="noStrike"/>
          </a:p>
        </p:txBody>
      </p:sp>
      <p:sp>
        <p:nvSpPr>
          <p:cNvPr id="627" name="Google Shape;627;g39d6414ca10_0_565"/>
          <p:cNvSpPr/>
          <p:nvPr/>
        </p:nvSpPr>
        <p:spPr>
          <a:xfrm>
            <a:off x="7485221" y="3935889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Trust fluctuation</a:t>
            </a:r>
            <a:endParaRPr i="0" sz="1750" u="none" cap="none" strike="noStrike"/>
          </a:p>
        </p:txBody>
      </p:sp>
      <p:sp>
        <p:nvSpPr>
          <p:cNvPr id="628" name="Google Shape;628;g39d6414ca10_0_565"/>
          <p:cNvSpPr/>
          <p:nvPr/>
        </p:nvSpPr>
        <p:spPr>
          <a:xfrm>
            <a:off x="7485221" y="4378087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Reduced resilience</a:t>
            </a:r>
            <a:endParaRPr i="0" sz="1750" u="none" cap="none" strike="noStrike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39d6414ca10_0_583"/>
          <p:cNvSpPr txBox="1"/>
          <p:nvPr>
            <p:ph idx="11" type="ftr"/>
          </p:nvPr>
        </p:nvSpPr>
        <p:spPr>
          <a:xfrm>
            <a:off x="44302" y="6574155"/>
            <a:ext cx="4572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© 2025 Innovation In Software Corporation</a:t>
            </a:r>
            <a:endParaRPr/>
          </a:p>
        </p:txBody>
      </p:sp>
      <p:sp>
        <p:nvSpPr>
          <p:cNvPr id="635" name="Google Shape;635;g39d6414ca10_0_583"/>
          <p:cNvSpPr txBox="1"/>
          <p:nvPr>
            <p:ph idx="12" type="sldNum"/>
          </p:nvPr>
        </p:nvSpPr>
        <p:spPr>
          <a:xfrm rot="-5400000">
            <a:off x="11189118" y="5824571"/>
            <a:ext cx="13158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36" name="Google Shape;636;g39d6414ca10_0_583"/>
          <p:cNvSpPr/>
          <p:nvPr/>
        </p:nvSpPr>
        <p:spPr>
          <a:xfrm>
            <a:off x="501690" y="749553"/>
            <a:ext cx="9643800" cy="14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SzPts val="4450"/>
              <a:buFont typeface="Nunito Sans"/>
              <a:buNone/>
            </a:pPr>
            <a:r>
              <a:rPr i="0" lang="en-US" sz="4450" u="none" cap="none" strike="noStrike">
                <a:solidFill>
                  <a:srgbClr val="D1282E"/>
                </a:solidFill>
              </a:rPr>
              <a:t>Stabilization Through Leadership Presence</a:t>
            </a:r>
            <a:endParaRPr i="0" sz="4450" u="none" cap="none" strike="noStrike"/>
          </a:p>
        </p:txBody>
      </p:sp>
      <p:sp>
        <p:nvSpPr>
          <p:cNvPr id="637" name="Google Shape;637;g39d6414ca10_0_583"/>
          <p:cNvSpPr/>
          <p:nvPr/>
        </p:nvSpPr>
        <p:spPr>
          <a:xfrm>
            <a:off x="501690" y="2393925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First task is restoring psychological footing</a:t>
            </a:r>
            <a:endParaRPr i="0" sz="1750" u="none" cap="none" strike="noStrike"/>
          </a:p>
        </p:txBody>
      </p:sp>
      <p:sp>
        <p:nvSpPr>
          <p:cNvPr id="638" name="Google Shape;638;g39d6414ca10_0_583"/>
          <p:cNvSpPr/>
          <p:nvPr/>
        </p:nvSpPr>
        <p:spPr>
          <a:xfrm>
            <a:off x="501690" y="2836123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Presence &gt; messaging</a:t>
            </a:r>
            <a:endParaRPr i="0" sz="1750" u="none" cap="none" strike="noStrike"/>
          </a:p>
        </p:txBody>
      </p:sp>
      <p:sp>
        <p:nvSpPr>
          <p:cNvPr id="639" name="Google Shape;639;g39d6414ca10_0_583"/>
          <p:cNvSpPr/>
          <p:nvPr/>
        </p:nvSpPr>
        <p:spPr>
          <a:xfrm>
            <a:off x="501690" y="3278321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Emotional containment precedes guidance</a:t>
            </a:r>
            <a:endParaRPr i="0" sz="1750" u="none" cap="none" strike="noStrike"/>
          </a:p>
        </p:txBody>
      </p:sp>
      <p:sp>
        <p:nvSpPr>
          <p:cNvPr id="640" name="Google Shape;640;g39d6414ca10_0_583"/>
          <p:cNvSpPr/>
          <p:nvPr/>
        </p:nvSpPr>
        <p:spPr>
          <a:xfrm>
            <a:off x="501690" y="3720519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Calm resets reasoning</a:t>
            </a:r>
            <a:endParaRPr i="0" sz="1750" u="none" cap="none" strike="noStrike"/>
          </a:p>
        </p:txBody>
      </p:sp>
      <p:sp>
        <p:nvSpPr>
          <p:cNvPr id="641" name="Google Shape;641;g39d6414ca10_0_583"/>
          <p:cNvSpPr/>
          <p:nvPr/>
        </p:nvSpPr>
        <p:spPr>
          <a:xfrm>
            <a:off x="501690" y="4162717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Leader's composure fosters psychological safety</a:t>
            </a:r>
            <a:endParaRPr i="0" sz="1750" u="none" cap="none" strike="noStrike"/>
          </a:p>
        </p:txBody>
      </p:sp>
      <p:sp>
        <p:nvSpPr>
          <p:cNvPr id="642" name="Google Shape;642;g39d6414ca10_0_583"/>
          <p:cNvSpPr/>
          <p:nvPr/>
        </p:nvSpPr>
        <p:spPr>
          <a:xfrm>
            <a:off x="501690" y="4604915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Empathy and validation reduce emotional reactivity</a:t>
            </a:r>
            <a:endParaRPr i="0" sz="1750" u="none" cap="none" strike="noStrike"/>
          </a:p>
        </p:txBody>
      </p:sp>
      <p:sp>
        <p:nvSpPr>
          <p:cNvPr id="643" name="Google Shape;643;g39d6414ca10_0_583"/>
          <p:cNvSpPr/>
          <p:nvPr/>
        </p:nvSpPr>
        <p:spPr>
          <a:xfrm>
            <a:off x="501690" y="5047113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Consistent reassurance builds collective confidence</a:t>
            </a:r>
            <a:endParaRPr i="0" sz="1750" u="none" cap="none" strike="noStrike"/>
          </a:p>
        </p:txBody>
      </p:sp>
      <p:pic>
        <p:nvPicPr>
          <p:cNvPr descr="preencoded.png" id="644" name="Google Shape;644;g39d6414ca10_0_5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44127" y="1712247"/>
            <a:ext cx="3816225" cy="3816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39d6414ca10_0_598"/>
          <p:cNvSpPr txBox="1"/>
          <p:nvPr>
            <p:ph idx="11" type="ftr"/>
          </p:nvPr>
        </p:nvSpPr>
        <p:spPr>
          <a:xfrm>
            <a:off x="44302" y="6574155"/>
            <a:ext cx="4572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© 2025 Innovation In Software Corporation</a:t>
            </a:r>
            <a:endParaRPr/>
          </a:p>
        </p:txBody>
      </p:sp>
      <p:sp>
        <p:nvSpPr>
          <p:cNvPr id="651" name="Google Shape;651;g39d6414ca10_0_598"/>
          <p:cNvSpPr txBox="1"/>
          <p:nvPr>
            <p:ph idx="12" type="sldNum"/>
          </p:nvPr>
        </p:nvSpPr>
        <p:spPr>
          <a:xfrm rot="-5400000">
            <a:off x="11189118" y="5824571"/>
            <a:ext cx="13158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52" name="Google Shape;652;g39d6414ca10_0_598"/>
          <p:cNvSpPr/>
          <p:nvPr/>
        </p:nvSpPr>
        <p:spPr>
          <a:xfrm>
            <a:off x="771399" y="599750"/>
            <a:ext cx="103617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SzPts val="4450"/>
              <a:buFont typeface="Nunito Sans"/>
              <a:buNone/>
            </a:pPr>
            <a:r>
              <a:rPr i="0" lang="en-US" sz="4450" u="none" cap="none" strike="noStrike">
                <a:solidFill>
                  <a:srgbClr val="D1282E"/>
                </a:solidFill>
              </a:rPr>
              <a:t>Early Psychological Countermeasures</a:t>
            </a:r>
            <a:endParaRPr i="0" sz="4450" u="none" cap="none" strike="noStrike"/>
          </a:p>
        </p:txBody>
      </p:sp>
      <p:sp>
        <p:nvSpPr>
          <p:cNvPr id="653" name="Google Shape;653;g39d6414ca10_0_598"/>
          <p:cNvSpPr/>
          <p:nvPr/>
        </p:nvSpPr>
        <p:spPr>
          <a:xfrm>
            <a:off x="771406" y="1834426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Slow the tempo</a:t>
            </a:r>
            <a:endParaRPr i="0" sz="1750" u="none" cap="none" strike="noStrike"/>
          </a:p>
        </p:txBody>
      </p:sp>
      <p:sp>
        <p:nvSpPr>
          <p:cNvPr id="654" name="Google Shape;654;g39d6414ca10_0_598"/>
          <p:cNvSpPr/>
          <p:nvPr/>
        </p:nvSpPr>
        <p:spPr>
          <a:xfrm>
            <a:off x="771406" y="2276624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Reduce ambiguity</a:t>
            </a:r>
            <a:endParaRPr i="0" sz="1750" u="none" cap="none" strike="noStrike"/>
          </a:p>
        </p:txBody>
      </p:sp>
      <p:sp>
        <p:nvSpPr>
          <p:cNvPr id="655" name="Google Shape;655;g39d6414ca10_0_598"/>
          <p:cNvSpPr/>
          <p:nvPr/>
        </p:nvSpPr>
        <p:spPr>
          <a:xfrm>
            <a:off x="771406" y="2718822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Shorten communication loops</a:t>
            </a:r>
            <a:endParaRPr i="0" sz="1750" u="none" cap="none" strike="noStrike"/>
          </a:p>
        </p:txBody>
      </p:sp>
      <p:sp>
        <p:nvSpPr>
          <p:cNvPr id="656" name="Google Shape;656;g39d6414ca10_0_598"/>
          <p:cNvSpPr/>
          <p:nvPr/>
        </p:nvSpPr>
        <p:spPr>
          <a:xfrm>
            <a:off x="771406" y="3161020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Anchor attention to now</a:t>
            </a:r>
            <a:endParaRPr i="0" sz="1750" u="none" cap="none" strike="noStrike"/>
          </a:p>
        </p:txBody>
      </p:sp>
      <p:sp>
        <p:nvSpPr>
          <p:cNvPr id="657" name="Google Shape;657;g39d6414ca10_0_598"/>
          <p:cNvSpPr/>
          <p:nvPr/>
        </p:nvSpPr>
        <p:spPr>
          <a:xfrm>
            <a:off x="771406" y="3603218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Use direct, simple language</a:t>
            </a:r>
            <a:endParaRPr i="0" sz="1750" u="none" cap="none" strike="noStrike"/>
          </a:p>
        </p:txBody>
      </p:sp>
      <p:sp>
        <p:nvSpPr>
          <p:cNvPr id="658" name="Google Shape;658;g39d6414ca10_0_598"/>
          <p:cNvSpPr/>
          <p:nvPr/>
        </p:nvSpPr>
        <p:spPr>
          <a:xfrm>
            <a:off x="771406" y="4045416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Prioritize immediate, actionable steps</a:t>
            </a:r>
            <a:endParaRPr i="0" sz="1750" u="none" cap="none" strike="noStrike"/>
          </a:p>
        </p:txBody>
      </p:sp>
      <p:sp>
        <p:nvSpPr>
          <p:cNvPr id="659" name="Google Shape;659;g39d6414ca10_0_598"/>
          <p:cNvSpPr/>
          <p:nvPr/>
        </p:nvSpPr>
        <p:spPr>
          <a:xfrm>
            <a:off x="771406" y="4487614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Reiterate purpose and shared goals</a:t>
            </a:r>
            <a:endParaRPr i="0" sz="1750" u="none" cap="none" strike="noStrike"/>
          </a:p>
        </p:txBody>
      </p:sp>
      <p:pic>
        <p:nvPicPr>
          <p:cNvPr descr="preencoded.png" id="660" name="Google Shape;660;g39d6414ca10_0_59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58004" y="1733255"/>
            <a:ext cx="4012064" cy="401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g39d6414ca10_0_613"/>
          <p:cNvSpPr txBox="1"/>
          <p:nvPr>
            <p:ph idx="11" type="ftr"/>
          </p:nvPr>
        </p:nvSpPr>
        <p:spPr>
          <a:xfrm>
            <a:off x="44302" y="6574155"/>
            <a:ext cx="4572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© 2025 Innovation In Software Corporation</a:t>
            </a:r>
            <a:endParaRPr/>
          </a:p>
        </p:txBody>
      </p:sp>
      <p:sp>
        <p:nvSpPr>
          <p:cNvPr id="667" name="Google Shape;667;g39d6414ca10_0_613"/>
          <p:cNvSpPr txBox="1"/>
          <p:nvPr>
            <p:ph idx="12" type="sldNum"/>
          </p:nvPr>
        </p:nvSpPr>
        <p:spPr>
          <a:xfrm rot="-5400000">
            <a:off x="11189118" y="5824571"/>
            <a:ext cx="13158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68" name="Google Shape;668;g39d6414ca10_0_613"/>
          <p:cNvSpPr/>
          <p:nvPr/>
        </p:nvSpPr>
        <p:spPr>
          <a:xfrm>
            <a:off x="400090" y="711160"/>
            <a:ext cx="59352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SzPts val="4450"/>
              <a:buFont typeface="Nunito Sans"/>
              <a:buNone/>
            </a:pPr>
            <a:r>
              <a:rPr i="0" lang="en-US" sz="4450" u="none" cap="none" strike="noStrike">
                <a:solidFill>
                  <a:srgbClr val="D1282E"/>
                </a:solidFill>
              </a:rPr>
              <a:t>Summary &amp; Takeaways</a:t>
            </a:r>
            <a:endParaRPr i="0" sz="4450" u="none" cap="none" strike="noStrike"/>
          </a:p>
        </p:txBody>
      </p:sp>
      <p:sp>
        <p:nvSpPr>
          <p:cNvPr id="669" name="Google Shape;669;g39d6414ca10_0_613"/>
          <p:cNvSpPr/>
          <p:nvPr/>
        </p:nvSpPr>
        <p:spPr>
          <a:xfrm>
            <a:off x="400090" y="1646753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Crisis psychology reshapes how people think and behave</a:t>
            </a:r>
            <a:endParaRPr i="0" sz="1750" u="none" cap="none" strike="noStrike"/>
          </a:p>
        </p:txBody>
      </p:sp>
      <p:sp>
        <p:nvSpPr>
          <p:cNvPr id="670" name="Google Shape;670;g39d6414ca10_0_613"/>
          <p:cNvSpPr/>
          <p:nvPr/>
        </p:nvSpPr>
        <p:spPr>
          <a:xfrm>
            <a:off x="400090" y="2088952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Stress shrinks cognitive range</a:t>
            </a:r>
            <a:endParaRPr i="0" sz="1750" u="none" cap="none" strike="noStrike"/>
          </a:p>
        </p:txBody>
      </p:sp>
      <p:sp>
        <p:nvSpPr>
          <p:cNvPr id="671" name="Google Shape;671;g39d6414ca10_0_613"/>
          <p:cNvSpPr/>
          <p:nvPr/>
        </p:nvSpPr>
        <p:spPr>
          <a:xfrm>
            <a:off x="400090" y="2531150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Uncertainty amplifies perceived threat</a:t>
            </a:r>
            <a:endParaRPr i="0" sz="1750" u="none" cap="none" strike="noStrike"/>
          </a:p>
        </p:txBody>
      </p:sp>
      <p:sp>
        <p:nvSpPr>
          <p:cNvPr id="672" name="Google Shape;672;g39d6414ca10_0_613"/>
          <p:cNvSpPr/>
          <p:nvPr/>
        </p:nvSpPr>
        <p:spPr>
          <a:xfrm>
            <a:off x="400090" y="2973348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Time compression distorts urgency</a:t>
            </a:r>
            <a:endParaRPr i="0" sz="1750" u="none" cap="none" strike="noStrike"/>
          </a:p>
        </p:txBody>
      </p:sp>
      <p:sp>
        <p:nvSpPr>
          <p:cNvPr id="673" name="Google Shape;673;g39d6414ca10_0_613"/>
          <p:cNvSpPr/>
          <p:nvPr/>
        </p:nvSpPr>
        <p:spPr>
          <a:xfrm>
            <a:off x="400090" y="3415546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Emotional contagion spreads faster than logic</a:t>
            </a:r>
            <a:endParaRPr i="0" sz="1750" u="none" cap="none" strike="noStrike"/>
          </a:p>
        </p:txBody>
      </p:sp>
      <p:sp>
        <p:nvSpPr>
          <p:cNvPr id="674" name="Google Shape;674;g39d6414ca10_0_613"/>
          <p:cNvSpPr/>
          <p:nvPr/>
        </p:nvSpPr>
        <p:spPr>
          <a:xfrm>
            <a:off x="400090" y="3857744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Stability must be restored before direction</a:t>
            </a:r>
            <a:endParaRPr i="0" sz="1750" u="none" cap="none" strike="noStrike"/>
          </a:p>
        </p:txBody>
      </p:sp>
      <p:sp>
        <p:nvSpPr>
          <p:cNvPr id="675" name="Google Shape;675;g39d6414ca10_0_613"/>
          <p:cNvSpPr/>
          <p:nvPr/>
        </p:nvSpPr>
        <p:spPr>
          <a:xfrm>
            <a:off x="400090" y="4299942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Leadership is psychological before operational</a:t>
            </a:r>
            <a:endParaRPr i="0" sz="1750" u="none" cap="none" strike="noStrike"/>
          </a:p>
        </p:txBody>
      </p:sp>
      <p:sp>
        <p:nvSpPr>
          <p:cNvPr id="676" name="Google Shape;676;g39d6414ca10_0_613"/>
          <p:cNvSpPr/>
          <p:nvPr/>
        </p:nvSpPr>
        <p:spPr>
          <a:xfrm>
            <a:off x="400090" y="4742140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Acknowledging fear validates experience, reducing isolation</a:t>
            </a:r>
            <a:endParaRPr i="0" sz="1750" u="none" cap="none" strike="noStrike"/>
          </a:p>
        </p:txBody>
      </p:sp>
      <p:sp>
        <p:nvSpPr>
          <p:cNvPr id="677" name="Google Shape;677;g39d6414ca10_0_613"/>
          <p:cNvSpPr/>
          <p:nvPr/>
        </p:nvSpPr>
        <p:spPr>
          <a:xfrm>
            <a:off x="400090" y="5184338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Empowering action combats helplessness and restores agency</a:t>
            </a:r>
            <a:endParaRPr i="0" sz="1750" u="none" cap="none" strike="noStrike"/>
          </a:p>
        </p:txBody>
      </p:sp>
      <p:sp>
        <p:nvSpPr>
          <p:cNvPr id="678" name="Google Shape;678;g39d6414ca10_0_613"/>
          <p:cNvSpPr/>
          <p:nvPr/>
        </p:nvSpPr>
        <p:spPr>
          <a:xfrm>
            <a:off x="400090" y="5626537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Structured hope provides a path forward beyond immediate crisis</a:t>
            </a:r>
            <a:endParaRPr i="0" sz="1750" u="none" cap="none" strike="noStrike"/>
          </a:p>
        </p:txBody>
      </p:sp>
      <p:pic>
        <p:nvPicPr>
          <p:cNvPr descr="preencoded.png" id="679" name="Google Shape;679;g39d6414ca10_0_6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23527" y="1616127"/>
            <a:ext cx="3625724" cy="3625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38de0571ff3_0_0"/>
          <p:cNvSpPr txBox="1"/>
          <p:nvPr>
            <p:ph idx="11" type="ftr"/>
          </p:nvPr>
        </p:nvSpPr>
        <p:spPr>
          <a:xfrm>
            <a:off x="9588795" y="127591"/>
            <a:ext cx="2603100" cy="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100"/>
              <a:t>“Develop a passion for learning.”</a:t>
            </a:r>
            <a:endParaRPr/>
          </a:p>
        </p:txBody>
      </p:sp>
      <p:sp>
        <p:nvSpPr>
          <p:cNvPr id="686" name="Google Shape;686;g38de0571ff3_0_0"/>
          <p:cNvSpPr txBox="1"/>
          <p:nvPr/>
        </p:nvSpPr>
        <p:spPr>
          <a:xfrm>
            <a:off x="2574824" y="2290350"/>
            <a:ext cx="60786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7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BREAK TIME</a:t>
            </a:r>
            <a:endParaRPr b="0" i="0" sz="72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7" name="Google Shape;687;g38de0571ff3_0_0"/>
          <p:cNvSpPr txBox="1"/>
          <p:nvPr>
            <p:ph idx="1" type="body"/>
          </p:nvPr>
        </p:nvSpPr>
        <p:spPr>
          <a:xfrm>
            <a:off x="3504525" y="3636325"/>
            <a:ext cx="42192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/>
          </a:bodyPr>
          <a:lstStyle/>
          <a:p>
            <a:pPr indent="0" lvl="0" marL="457200" marR="1300480" rtl="0" algn="l">
              <a:lnSpc>
                <a:spcPct val="100000"/>
              </a:lnSpc>
              <a:spcBef>
                <a:spcPts val="1190"/>
              </a:spcBef>
              <a:spcAft>
                <a:spcPts val="0"/>
              </a:spcAft>
              <a:buSzPct val="88235"/>
              <a:buNone/>
            </a:pPr>
            <a:r>
              <a:rPr b="0" lang="en-US" sz="2400"/>
              <a:t>Be back in 15 mins. </a:t>
            </a:r>
            <a:endParaRPr b="0" sz="24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g39d6414ca10_0_782"/>
          <p:cNvSpPr txBox="1"/>
          <p:nvPr>
            <p:ph idx="11" type="ftr"/>
          </p:nvPr>
        </p:nvSpPr>
        <p:spPr>
          <a:xfrm>
            <a:off x="44302" y="6574155"/>
            <a:ext cx="4572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© 2025 Innovation In Software Corporation</a:t>
            </a:r>
            <a:endParaRPr/>
          </a:p>
        </p:txBody>
      </p:sp>
      <p:sp>
        <p:nvSpPr>
          <p:cNvPr id="694" name="Google Shape;694;g39d6414ca10_0_782"/>
          <p:cNvSpPr txBox="1"/>
          <p:nvPr>
            <p:ph idx="12" type="sldNum"/>
          </p:nvPr>
        </p:nvSpPr>
        <p:spPr>
          <a:xfrm rot="-5400000">
            <a:off x="11189118" y="5824571"/>
            <a:ext cx="13158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95" name="Google Shape;695;g39d6414ca10_0_782"/>
          <p:cNvSpPr/>
          <p:nvPr/>
        </p:nvSpPr>
        <p:spPr>
          <a:xfrm>
            <a:off x="400551" y="309125"/>
            <a:ext cx="8426700" cy="15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438"/>
              </a:lnSpc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SzPts val="4933"/>
              <a:buFont typeface="Nunito Sans"/>
              <a:buNone/>
            </a:pPr>
            <a:r>
              <a:rPr i="0" lang="en-US" sz="4933" u="none" cap="none" strike="noStrike">
                <a:solidFill>
                  <a:srgbClr val="D1282E"/>
                </a:solidFill>
              </a:rPr>
              <a:t>Traits of Effective Crisis Leaders</a:t>
            </a:r>
            <a:endParaRPr i="0" sz="4933" u="none" cap="none" strike="noStrike"/>
          </a:p>
        </p:txBody>
      </p:sp>
      <p:sp>
        <p:nvSpPr>
          <p:cNvPr id="696" name="Google Shape;696;g39d6414ca10_0_782"/>
          <p:cNvSpPr/>
          <p:nvPr/>
        </p:nvSpPr>
        <p:spPr>
          <a:xfrm>
            <a:off x="400551" y="2358390"/>
            <a:ext cx="8426700" cy="2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428"/>
              <a:buFont typeface="Inter"/>
              <a:buNone/>
            </a:pPr>
            <a:r>
              <a:rPr i="0" lang="en-US" sz="1428" u="none" cap="none" strike="noStrike">
                <a:solidFill>
                  <a:srgbClr val="002060"/>
                </a:solidFill>
              </a:rPr>
              <a:t>Clarity, Calmness, Decisiveness, and Adaptability in high-pressure conditions</a:t>
            </a:r>
            <a:endParaRPr i="0" sz="1428" u="none" cap="none" strike="noStrike"/>
          </a:p>
        </p:txBody>
      </p:sp>
      <p:sp>
        <p:nvSpPr>
          <p:cNvPr id="697" name="Google Shape;697;g39d6414ca10_0_782"/>
          <p:cNvSpPr/>
          <p:nvPr/>
        </p:nvSpPr>
        <p:spPr>
          <a:xfrm>
            <a:off x="400550" y="3215775"/>
            <a:ext cx="6608100" cy="45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757"/>
              </a:lnSpc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SzPts val="2856"/>
              <a:buFont typeface="Nunito Sans"/>
              <a:buNone/>
            </a:pPr>
            <a:r>
              <a:rPr i="0" lang="en-US" sz="2856" u="none" cap="none" strike="noStrike">
                <a:solidFill>
                  <a:srgbClr val="D1282E"/>
                </a:solidFill>
              </a:rPr>
              <a:t>The Role of Traits in Crisis Leadership</a:t>
            </a:r>
            <a:endParaRPr i="0" sz="2856" u="none" cap="none" strike="noStrike"/>
          </a:p>
        </p:txBody>
      </p:sp>
      <p:sp>
        <p:nvSpPr>
          <p:cNvPr id="698" name="Google Shape;698;g39d6414ca10_0_782"/>
          <p:cNvSpPr/>
          <p:nvPr/>
        </p:nvSpPr>
        <p:spPr>
          <a:xfrm>
            <a:off x="400551" y="3855005"/>
            <a:ext cx="8426700" cy="2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96786" lvl="0" marL="296786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428"/>
              <a:buChar char="•"/>
            </a:pPr>
            <a:r>
              <a:rPr i="0" lang="en-US" sz="1428" u="none" cap="none" strike="noStrike">
                <a:solidFill>
                  <a:srgbClr val="002060"/>
                </a:solidFill>
              </a:rPr>
              <a:t>Capabilities matter less if leadership posture collapses, undermining trust and efficacy.</a:t>
            </a:r>
            <a:endParaRPr i="0" sz="1428" u="none" cap="none" strike="noStrike"/>
          </a:p>
        </p:txBody>
      </p:sp>
      <p:sp>
        <p:nvSpPr>
          <p:cNvPr id="699" name="Google Shape;699;g39d6414ca10_0_782"/>
          <p:cNvSpPr/>
          <p:nvPr/>
        </p:nvSpPr>
        <p:spPr>
          <a:xfrm>
            <a:off x="400551" y="4211045"/>
            <a:ext cx="8426700" cy="2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96786" lvl="0" marL="296786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428"/>
              <a:buChar char="•"/>
            </a:pPr>
            <a:r>
              <a:rPr i="0" lang="en-US" sz="1428" u="none" cap="none" strike="noStrike">
                <a:solidFill>
                  <a:srgbClr val="002060"/>
                </a:solidFill>
              </a:rPr>
              <a:t>Traits shape how people interpret leader actions, influencing team morale and response.</a:t>
            </a:r>
            <a:endParaRPr i="0" sz="1428" u="none" cap="none" strike="noStrike"/>
          </a:p>
        </p:txBody>
      </p:sp>
      <p:sp>
        <p:nvSpPr>
          <p:cNvPr id="700" name="Google Shape;700;g39d6414ca10_0_782"/>
          <p:cNvSpPr/>
          <p:nvPr/>
        </p:nvSpPr>
        <p:spPr>
          <a:xfrm>
            <a:off x="400551" y="4567085"/>
            <a:ext cx="8426700" cy="2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96786" lvl="0" marL="296786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428"/>
              <a:buChar char="•"/>
            </a:pPr>
            <a:r>
              <a:rPr i="0" lang="en-US" sz="1428" u="none" cap="none" strike="noStrike">
                <a:solidFill>
                  <a:srgbClr val="002060"/>
                </a:solidFill>
              </a:rPr>
              <a:t>Behavior becomes the message during crisis, fostering confidence or anxiety.</a:t>
            </a:r>
            <a:endParaRPr i="0" sz="1428" u="none" cap="none" strike="noStrike"/>
          </a:p>
        </p:txBody>
      </p:sp>
      <p:sp>
        <p:nvSpPr>
          <p:cNvPr id="701" name="Google Shape;701;g39d6414ca10_0_782"/>
          <p:cNvSpPr/>
          <p:nvPr/>
        </p:nvSpPr>
        <p:spPr>
          <a:xfrm>
            <a:off x="400551" y="4923126"/>
            <a:ext cx="8426700" cy="58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96786" lvl="0" marL="296786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428"/>
              <a:buChar char="•"/>
            </a:pPr>
            <a:r>
              <a:rPr i="0" lang="en-US" sz="1428" u="none" cap="none" strike="noStrike">
                <a:solidFill>
                  <a:srgbClr val="002060"/>
                </a:solidFill>
              </a:rPr>
              <a:t>These traits determine psychological safety, crucial for open communication and problem-solving.</a:t>
            </a:r>
            <a:endParaRPr i="0" sz="1428" u="none" cap="none" strike="noStrike"/>
          </a:p>
        </p:txBody>
      </p:sp>
      <p:pic>
        <p:nvPicPr>
          <p:cNvPr descr="preencoded.png" id="702" name="Google Shape;702;g39d6414ca10_0_7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93801" y="1507149"/>
            <a:ext cx="3108750" cy="310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g39d6414ca10_0_796"/>
          <p:cNvSpPr txBox="1"/>
          <p:nvPr>
            <p:ph type="title"/>
          </p:nvPr>
        </p:nvSpPr>
        <p:spPr>
          <a:xfrm>
            <a:off x="297325" y="723225"/>
            <a:ext cx="3882300" cy="729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CLASS AGENDA</a:t>
            </a:r>
            <a:endParaRPr/>
          </a:p>
        </p:txBody>
      </p:sp>
      <p:sp>
        <p:nvSpPr>
          <p:cNvPr id="709" name="Google Shape;709;g39d6414ca10_0_796"/>
          <p:cNvSpPr txBox="1"/>
          <p:nvPr>
            <p:ph idx="1" type="body"/>
          </p:nvPr>
        </p:nvSpPr>
        <p:spPr>
          <a:xfrm>
            <a:off x="297325" y="1644400"/>
            <a:ext cx="5587200" cy="21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683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200"/>
              <a:buChar char="●"/>
            </a:pPr>
            <a:r>
              <a:rPr b="0" lang="en-US" sz="2200"/>
              <a:t>Why traits drive response outcomes</a:t>
            </a:r>
            <a:endParaRPr b="0" sz="2200"/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0" lang="en-US" sz="2200"/>
              <a:t>Clarity under uncertainty</a:t>
            </a:r>
            <a:endParaRPr b="0" sz="2200"/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0" lang="en-US" sz="2200"/>
              <a:t>Calmness under stress</a:t>
            </a:r>
            <a:endParaRPr b="0" sz="2200"/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0" lang="en-US" sz="2200"/>
              <a:t>Decisiveness under time compression</a:t>
            </a:r>
            <a:endParaRPr b="0" sz="2200"/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0" lang="en-US" sz="2200"/>
              <a:t>Adaptability in changing conditions</a:t>
            </a:r>
            <a:endParaRPr b="0" sz="2200"/>
          </a:p>
        </p:txBody>
      </p:sp>
      <p:sp>
        <p:nvSpPr>
          <p:cNvPr id="710" name="Google Shape;710;g39d6414ca10_0_796"/>
          <p:cNvSpPr txBox="1"/>
          <p:nvPr>
            <p:ph idx="11" type="ftr"/>
          </p:nvPr>
        </p:nvSpPr>
        <p:spPr>
          <a:xfrm>
            <a:off x="44302" y="6574155"/>
            <a:ext cx="4572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© 2025 Innovation In Software Corporation</a:t>
            </a:r>
            <a:endParaRPr/>
          </a:p>
        </p:txBody>
      </p:sp>
      <p:sp>
        <p:nvSpPr>
          <p:cNvPr id="711" name="Google Shape;711;g39d6414ca10_0_796"/>
          <p:cNvSpPr txBox="1"/>
          <p:nvPr>
            <p:ph idx="12" type="sldNum"/>
          </p:nvPr>
        </p:nvSpPr>
        <p:spPr>
          <a:xfrm rot="-5400000">
            <a:off x="11189118" y="5824571"/>
            <a:ext cx="13158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12" name="Google Shape;712;g39d6414ca10_0_796"/>
          <p:cNvSpPr txBox="1"/>
          <p:nvPr>
            <p:ph idx="1" type="body"/>
          </p:nvPr>
        </p:nvSpPr>
        <p:spPr>
          <a:xfrm>
            <a:off x="5884400" y="1644400"/>
            <a:ext cx="6056100" cy="20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683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200"/>
              <a:buChar char="●"/>
            </a:pPr>
            <a:r>
              <a:rPr b="0" lang="en-US" sz="2200"/>
              <a:t>Recognize trait-based leadership effects</a:t>
            </a:r>
            <a:endParaRPr b="0" sz="2200"/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0" lang="en-US" sz="2200"/>
              <a:t>See how traits reduce chaos</a:t>
            </a:r>
            <a:endParaRPr b="0" sz="2200"/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0" lang="en-US" sz="2200"/>
              <a:t>Understand stabilizing posture signals</a:t>
            </a:r>
            <a:endParaRPr b="0" sz="2200"/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0" lang="en-US" sz="2200"/>
              <a:t>Link traits to psychological influence</a:t>
            </a:r>
            <a:endParaRPr b="0" sz="2200"/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0" lang="en-US" sz="2200"/>
              <a:t>Prepare for real crisis behaviors</a:t>
            </a:r>
            <a:endParaRPr b="0" sz="2200"/>
          </a:p>
        </p:txBody>
      </p:sp>
      <p:sp>
        <p:nvSpPr>
          <p:cNvPr id="713" name="Google Shape;713;g39d6414ca10_0_796"/>
          <p:cNvSpPr txBox="1"/>
          <p:nvPr>
            <p:ph type="title"/>
          </p:nvPr>
        </p:nvSpPr>
        <p:spPr>
          <a:xfrm>
            <a:off x="5884400" y="723225"/>
            <a:ext cx="5023200" cy="729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CLASS OBJECTIVES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g39d6414ca10_0_806"/>
          <p:cNvSpPr txBox="1"/>
          <p:nvPr>
            <p:ph idx="11" type="ftr"/>
          </p:nvPr>
        </p:nvSpPr>
        <p:spPr>
          <a:xfrm>
            <a:off x="44302" y="6574155"/>
            <a:ext cx="4572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© 2025 Innovation In Software Corporation</a:t>
            </a:r>
            <a:endParaRPr/>
          </a:p>
        </p:txBody>
      </p:sp>
      <p:sp>
        <p:nvSpPr>
          <p:cNvPr id="720" name="Google Shape;720;g39d6414ca10_0_806"/>
          <p:cNvSpPr txBox="1"/>
          <p:nvPr>
            <p:ph idx="12" type="sldNum"/>
          </p:nvPr>
        </p:nvSpPr>
        <p:spPr>
          <a:xfrm rot="-5400000">
            <a:off x="11189118" y="5824571"/>
            <a:ext cx="13158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21" name="Google Shape;721;g39d6414ca10_0_806"/>
          <p:cNvSpPr/>
          <p:nvPr/>
        </p:nvSpPr>
        <p:spPr>
          <a:xfrm>
            <a:off x="476290" y="1240730"/>
            <a:ext cx="90507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SzPts val="4450"/>
              <a:buFont typeface="Nunito Sans"/>
              <a:buNone/>
            </a:pPr>
            <a:r>
              <a:rPr i="0" lang="en-US" sz="4450" u="none" cap="none" strike="noStrike">
                <a:solidFill>
                  <a:srgbClr val="D1282E"/>
                </a:solidFill>
              </a:rPr>
              <a:t>Why Traits Matter More Than Plans</a:t>
            </a:r>
            <a:endParaRPr i="0" sz="4450" u="none" cap="none" strike="noStrike"/>
          </a:p>
        </p:txBody>
      </p:sp>
      <p:sp>
        <p:nvSpPr>
          <p:cNvPr id="722" name="Google Shape;722;g39d6414ca10_0_806"/>
          <p:cNvSpPr/>
          <p:nvPr/>
        </p:nvSpPr>
        <p:spPr>
          <a:xfrm>
            <a:off x="539790" y="2471023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People follow emotional tone, even before clear direction.</a:t>
            </a:r>
            <a:endParaRPr i="0" sz="1750" u="none" cap="none" strike="noStrike"/>
          </a:p>
        </p:txBody>
      </p:sp>
      <p:sp>
        <p:nvSpPr>
          <p:cNvPr id="723" name="Google Shape;723;g39d6414ca10_0_806"/>
          <p:cNvSpPr/>
          <p:nvPr/>
        </p:nvSpPr>
        <p:spPr>
          <a:xfrm>
            <a:off x="539790" y="2913221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Traits firmly anchor their perception of effective control.</a:t>
            </a:r>
            <a:endParaRPr i="0" sz="1750" u="none" cap="none" strike="noStrike"/>
          </a:p>
        </p:txBody>
      </p:sp>
      <p:sp>
        <p:nvSpPr>
          <p:cNvPr id="724" name="Google Shape;724;g39d6414ca10_0_806"/>
          <p:cNvSpPr/>
          <p:nvPr/>
        </p:nvSpPr>
        <p:spPr>
          <a:xfrm>
            <a:off x="539790" y="3355419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Psychological safety always precedes successful and rapid execution.</a:t>
            </a:r>
            <a:endParaRPr i="0" sz="1750" u="none" cap="none" strike="noStrike"/>
          </a:p>
        </p:txBody>
      </p:sp>
      <p:sp>
        <p:nvSpPr>
          <p:cNvPr id="725" name="Google Shape;725;g39d6414ca10_0_806"/>
          <p:cNvSpPr/>
          <p:nvPr/>
        </p:nvSpPr>
        <p:spPr>
          <a:xfrm>
            <a:off x="539790" y="3797618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Competence is truly judged through behavior during crisis.</a:t>
            </a:r>
            <a:endParaRPr i="0" sz="1750" u="none" cap="none" strike="noStrike"/>
          </a:p>
        </p:txBody>
      </p:sp>
      <p:sp>
        <p:nvSpPr>
          <p:cNvPr id="726" name="Google Shape;726;g39d6414ca10_0_806"/>
          <p:cNvSpPr/>
          <p:nvPr/>
        </p:nvSpPr>
        <p:spPr>
          <a:xfrm>
            <a:off x="539790" y="4239816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Leaders' authenticity builds crucial trust and commitment.</a:t>
            </a:r>
            <a:endParaRPr i="0" sz="1750" u="none" cap="none" strike="noStrike"/>
          </a:p>
        </p:txBody>
      </p:sp>
      <p:sp>
        <p:nvSpPr>
          <p:cNvPr id="727" name="Google Shape;727;g39d6414ca10_0_806"/>
          <p:cNvSpPr/>
          <p:nvPr/>
        </p:nvSpPr>
        <p:spPr>
          <a:xfrm>
            <a:off x="539790" y="4682014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Consistency in values ensures organizational stability.</a:t>
            </a:r>
            <a:endParaRPr i="0" sz="1750" u="none" cap="none" strike="noStrike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g39d6414ca10_0_819"/>
          <p:cNvSpPr txBox="1"/>
          <p:nvPr>
            <p:ph idx="11" type="ftr"/>
          </p:nvPr>
        </p:nvSpPr>
        <p:spPr>
          <a:xfrm>
            <a:off x="44302" y="6574155"/>
            <a:ext cx="4572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© 2025 Innovation In Software Corporation</a:t>
            </a:r>
            <a:endParaRPr/>
          </a:p>
        </p:txBody>
      </p:sp>
      <p:sp>
        <p:nvSpPr>
          <p:cNvPr id="734" name="Google Shape;734;g39d6414ca10_0_819"/>
          <p:cNvSpPr txBox="1"/>
          <p:nvPr>
            <p:ph idx="12" type="sldNum"/>
          </p:nvPr>
        </p:nvSpPr>
        <p:spPr>
          <a:xfrm rot="-5400000">
            <a:off x="11189118" y="5824571"/>
            <a:ext cx="13158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preencoded.png" id="735" name="Google Shape;735;g39d6414ca10_0_8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7890" y="1395293"/>
            <a:ext cx="2845595" cy="2845595"/>
          </a:xfrm>
          <a:prstGeom prst="rect">
            <a:avLst/>
          </a:prstGeom>
          <a:noFill/>
          <a:ln>
            <a:noFill/>
          </a:ln>
        </p:spPr>
      </p:pic>
      <p:sp>
        <p:nvSpPr>
          <p:cNvPr id="736" name="Google Shape;736;g39d6414ca10_0_819"/>
          <p:cNvSpPr/>
          <p:nvPr/>
        </p:nvSpPr>
        <p:spPr>
          <a:xfrm>
            <a:off x="3984506" y="1366957"/>
            <a:ext cx="56706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SzPts val="4450"/>
              <a:buFont typeface="Nunito Sans"/>
              <a:buNone/>
            </a:pPr>
            <a:r>
              <a:rPr i="0" lang="en-US" sz="4450" u="none" cap="none" strike="noStrike">
                <a:solidFill>
                  <a:srgbClr val="D1282E"/>
                </a:solidFill>
              </a:rPr>
              <a:t>Clarity</a:t>
            </a:r>
            <a:endParaRPr i="0" sz="4450" u="none" cap="none" strike="noStrike"/>
          </a:p>
        </p:txBody>
      </p:sp>
      <p:sp>
        <p:nvSpPr>
          <p:cNvPr id="737" name="Google Shape;737;g39d6414ca10_0_819"/>
          <p:cNvSpPr/>
          <p:nvPr/>
        </p:nvSpPr>
        <p:spPr>
          <a:xfrm>
            <a:off x="3984506" y="2302550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Reduces mental fog, enhances clear decision-making</a:t>
            </a:r>
            <a:endParaRPr i="0" sz="1750" u="none" cap="none" strike="noStrike"/>
          </a:p>
        </p:txBody>
      </p:sp>
      <p:sp>
        <p:nvSpPr>
          <p:cNvPr id="738" name="Google Shape;738;g39d6414ca10_0_819"/>
          <p:cNvSpPr/>
          <p:nvPr/>
        </p:nvSpPr>
        <p:spPr>
          <a:xfrm>
            <a:off x="3984506" y="2744748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Shortens uncertainty loops, fostering swift action</a:t>
            </a:r>
            <a:endParaRPr i="0" sz="1750" u="none" cap="none" strike="noStrike"/>
          </a:p>
        </p:txBody>
      </p:sp>
      <p:sp>
        <p:nvSpPr>
          <p:cNvPr id="739" name="Google Shape;739;g39d6414ca10_0_819"/>
          <p:cNvSpPr/>
          <p:nvPr/>
        </p:nvSpPr>
        <p:spPr>
          <a:xfrm>
            <a:off x="3984506" y="3186946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Converts complexity into direction, simplifying intricate problems</a:t>
            </a:r>
            <a:endParaRPr i="0" sz="1750" u="none" cap="none" strike="noStrike"/>
          </a:p>
        </p:txBody>
      </p:sp>
      <p:sp>
        <p:nvSpPr>
          <p:cNvPr id="740" name="Google Shape;740;g39d6414ca10_0_819"/>
          <p:cNvSpPr/>
          <p:nvPr/>
        </p:nvSpPr>
        <p:spPr>
          <a:xfrm>
            <a:off x="3984506" y="3629144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Helps others reorient under pressure, guiding effective responses</a:t>
            </a:r>
            <a:endParaRPr i="0" sz="1750" u="none" cap="none" strike="noStrike"/>
          </a:p>
        </p:txBody>
      </p:sp>
      <p:sp>
        <p:nvSpPr>
          <p:cNvPr id="741" name="Google Shape;741;g39d6414ca10_0_819"/>
          <p:cNvSpPr/>
          <p:nvPr/>
        </p:nvSpPr>
        <p:spPr>
          <a:xfrm>
            <a:off x="3984506" y="4071342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Promotes transparent communication within the team</a:t>
            </a:r>
            <a:endParaRPr i="0" sz="1750" u="none" cap="none" strike="noStrike"/>
          </a:p>
        </p:txBody>
      </p:sp>
      <p:sp>
        <p:nvSpPr>
          <p:cNvPr id="742" name="Google Shape;742;g39d6414ca10_0_819"/>
          <p:cNvSpPr/>
          <p:nvPr/>
        </p:nvSpPr>
        <p:spPr>
          <a:xfrm>
            <a:off x="3984506" y="4513540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Builds trust and confidence among stakeholders</a:t>
            </a:r>
            <a:endParaRPr i="0" sz="1750" u="none" cap="none" strike="noStrike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g39d6414ca10_0_833"/>
          <p:cNvSpPr txBox="1"/>
          <p:nvPr>
            <p:ph idx="11" type="ftr"/>
          </p:nvPr>
        </p:nvSpPr>
        <p:spPr>
          <a:xfrm>
            <a:off x="44302" y="6574155"/>
            <a:ext cx="4572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© 2025 Innovation In Software Corporation</a:t>
            </a:r>
            <a:endParaRPr/>
          </a:p>
        </p:txBody>
      </p:sp>
      <p:sp>
        <p:nvSpPr>
          <p:cNvPr id="749" name="Google Shape;749;g39d6414ca10_0_833"/>
          <p:cNvSpPr txBox="1"/>
          <p:nvPr>
            <p:ph idx="12" type="sldNum"/>
          </p:nvPr>
        </p:nvSpPr>
        <p:spPr>
          <a:xfrm rot="-5400000">
            <a:off x="11189118" y="5824571"/>
            <a:ext cx="13158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50" name="Google Shape;750;g39d6414ca10_0_833"/>
          <p:cNvSpPr/>
          <p:nvPr/>
        </p:nvSpPr>
        <p:spPr>
          <a:xfrm>
            <a:off x="654102" y="831525"/>
            <a:ext cx="72102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SzPts val="4450"/>
              <a:buFont typeface="Nunito Sans"/>
              <a:buNone/>
            </a:pPr>
            <a:r>
              <a:rPr i="0" lang="en-US" sz="4450" u="none" cap="none" strike="noStrike">
                <a:solidFill>
                  <a:srgbClr val="D1282E"/>
                </a:solidFill>
              </a:rPr>
              <a:t>CLARITY REFLECTION</a:t>
            </a:r>
            <a:endParaRPr i="0" sz="4450" u="none" cap="none" strike="noStrike"/>
          </a:p>
        </p:txBody>
      </p:sp>
      <p:sp>
        <p:nvSpPr>
          <p:cNvPr id="751" name="Google Shape;751;g39d6414ca10_0_833"/>
          <p:cNvSpPr/>
          <p:nvPr/>
        </p:nvSpPr>
        <p:spPr>
          <a:xfrm>
            <a:off x="654090" y="2107287"/>
            <a:ext cx="51756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52"/>
              </a:lnSpc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SzPts val="3550"/>
              <a:buFont typeface="Nunito Sans"/>
              <a:buNone/>
            </a:pPr>
            <a:r>
              <a:rPr i="0" lang="en-US" sz="3550" u="none" cap="none" strike="noStrike">
                <a:solidFill>
                  <a:srgbClr val="D1282E"/>
                </a:solidFill>
              </a:rPr>
              <a:t>Communication Elements</a:t>
            </a:r>
            <a:endParaRPr i="0" sz="3550" u="none" cap="none" strike="noStrike"/>
          </a:p>
        </p:txBody>
      </p:sp>
      <p:sp>
        <p:nvSpPr>
          <p:cNvPr id="752" name="Google Shape;752;g39d6414ca10_0_833"/>
          <p:cNvSpPr/>
          <p:nvPr/>
        </p:nvSpPr>
        <p:spPr>
          <a:xfrm>
            <a:off x="654090" y="2901077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Simple statements</a:t>
            </a:r>
            <a:endParaRPr i="0" sz="1750" u="none" cap="none" strike="noStrike"/>
          </a:p>
        </p:txBody>
      </p:sp>
      <p:sp>
        <p:nvSpPr>
          <p:cNvPr id="753" name="Google Shape;753;g39d6414ca10_0_833"/>
          <p:cNvSpPr/>
          <p:nvPr/>
        </p:nvSpPr>
        <p:spPr>
          <a:xfrm>
            <a:off x="654090" y="3343275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Defined next steps</a:t>
            </a:r>
            <a:endParaRPr i="0" sz="1750" u="none" cap="none" strike="noStrike"/>
          </a:p>
        </p:txBody>
      </p:sp>
      <p:sp>
        <p:nvSpPr>
          <p:cNvPr id="754" name="Google Shape;754;g39d6414ca10_0_833"/>
          <p:cNvSpPr/>
          <p:nvPr/>
        </p:nvSpPr>
        <p:spPr>
          <a:xfrm>
            <a:off x="654090" y="3785473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No excess detail</a:t>
            </a:r>
            <a:endParaRPr i="0" sz="1750" u="none" cap="none" strike="noStrike"/>
          </a:p>
        </p:txBody>
      </p:sp>
      <p:sp>
        <p:nvSpPr>
          <p:cNvPr id="755" name="Google Shape;755;g39d6414ca10_0_833"/>
          <p:cNvSpPr/>
          <p:nvPr/>
        </p:nvSpPr>
        <p:spPr>
          <a:xfrm>
            <a:off x="654090" y="4227671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Pacing controlled</a:t>
            </a:r>
            <a:endParaRPr i="0" sz="1750" u="none" cap="none" strike="noStrike"/>
          </a:p>
        </p:txBody>
      </p:sp>
      <p:sp>
        <p:nvSpPr>
          <p:cNvPr id="756" name="Google Shape;756;g39d6414ca10_0_833"/>
          <p:cNvSpPr/>
          <p:nvPr/>
        </p:nvSpPr>
        <p:spPr>
          <a:xfrm>
            <a:off x="654090" y="4669869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Signal over noise</a:t>
            </a:r>
            <a:endParaRPr i="0" sz="1750" u="none" cap="none" strike="noStrike"/>
          </a:p>
        </p:txBody>
      </p:sp>
      <p:sp>
        <p:nvSpPr>
          <p:cNvPr id="757" name="Google Shape;757;g39d6414ca10_0_833"/>
          <p:cNvSpPr/>
          <p:nvPr/>
        </p:nvSpPr>
        <p:spPr>
          <a:xfrm>
            <a:off x="7459821" y="2107287"/>
            <a:ext cx="45366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52"/>
              </a:lnSpc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SzPts val="3550"/>
              <a:buFont typeface="Nunito Sans"/>
              <a:buNone/>
            </a:pPr>
            <a:r>
              <a:rPr i="0" lang="en-US" sz="3550" u="none" cap="none" strike="noStrike">
                <a:solidFill>
                  <a:srgbClr val="D1282E"/>
                </a:solidFill>
              </a:rPr>
              <a:t>Delivery Style</a:t>
            </a:r>
            <a:endParaRPr i="0" sz="3550" u="none" cap="none" strike="noStrike"/>
          </a:p>
        </p:txBody>
      </p:sp>
      <p:sp>
        <p:nvSpPr>
          <p:cNvPr id="758" name="Google Shape;758;g39d6414ca10_0_833"/>
          <p:cNvSpPr/>
          <p:nvPr/>
        </p:nvSpPr>
        <p:spPr>
          <a:xfrm>
            <a:off x="7459821" y="2901077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Direct framing</a:t>
            </a:r>
            <a:endParaRPr i="0" sz="1750" u="none" cap="none" strike="noStrike"/>
          </a:p>
        </p:txBody>
      </p:sp>
      <p:sp>
        <p:nvSpPr>
          <p:cNvPr id="759" name="Google Shape;759;g39d6414ca10_0_833"/>
          <p:cNvSpPr/>
          <p:nvPr/>
        </p:nvSpPr>
        <p:spPr>
          <a:xfrm>
            <a:off x="7459821" y="3343275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No hedging language</a:t>
            </a:r>
            <a:endParaRPr i="0" sz="1750" u="none" cap="none" strike="noStrike"/>
          </a:p>
        </p:txBody>
      </p:sp>
      <p:sp>
        <p:nvSpPr>
          <p:cNvPr id="760" name="Google Shape;760;g39d6414ca10_0_833"/>
          <p:cNvSpPr/>
          <p:nvPr/>
        </p:nvSpPr>
        <p:spPr>
          <a:xfrm>
            <a:off x="7459821" y="3785473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Visible priorities</a:t>
            </a:r>
            <a:endParaRPr i="0" sz="1750" u="none" cap="none" strike="noStrike"/>
          </a:p>
        </p:txBody>
      </p:sp>
      <p:sp>
        <p:nvSpPr>
          <p:cNvPr id="761" name="Google Shape;761;g39d6414ca10_0_833"/>
          <p:cNvSpPr/>
          <p:nvPr/>
        </p:nvSpPr>
        <p:spPr>
          <a:xfrm>
            <a:off x="7459821" y="4227671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Fewer choices</a:t>
            </a:r>
            <a:endParaRPr i="0" sz="1750" u="none" cap="none" strike="noStrike"/>
          </a:p>
        </p:txBody>
      </p:sp>
      <p:sp>
        <p:nvSpPr>
          <p:cNvPr id="762" name="Google Shape;762;g39d6414ca10_0_833"/>
          <p:cNvSpPr/>
          <p:nvPr/>
        </p:nvSpPr>
        <p:spPr>
          <a:xfrm>
            <a:off x="7459821" y="4669869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Confidence in delivery</a:t>
            </a:r>
            <a:endParaRPr i="0" sz="1750" u="none" cap="none" strike="noStrike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9d6414ca10_0_36"/>
          <p:cNvSpPr txBox="1"/>
          <p:nvPr>
            <p:ph idx="11" type="ftr"/>
          </p:nvPr>
        </p:nvSpPr>
        <p:spPr>
          <a:xfrm>
            <a:off x="44302" y="6574155"/>
            <a:ext cx="4572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© 2025 Innovation In Software Corporation</a:t>
            </a:r>
            <a:endParaRPr/>
          </a:p>
        </p:txBody>
      </p:sp>
      <p:sp>
        <p:nvSpPr>
          <p:cNvPr id="205" name="Google Shape;205;g39d6414ca10_0_36"/>
          <p:cNvSpPr txBox="1"/>
          <p:nvPr>
            <p:ph idx="12" type="sldNum"/>
          </p:nvPr>
        </p:nvSpPr>
        <p:spPr>
          <a:xfrm rot="-5400000">
            <a:off x="11189118" y="5824571"/>
            <a:ext cx="13158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preencoded.png" id="206" name="Google Shape;206;g39d6414ca10_0_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74003" y="2335924"/>
            <a:ext cx="3595550" cy="3595575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g39d6414ca10_0_36"/>
          <p:cNvSpPr/>
          <p:nvPr/>
        </p:nvSpPr>
        <p:spPr>
          <a:xfrm>
            <a:off x="492006" y="1190466"/>
            <a:ext cx="75795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SzPts val="4450"/>
              <a:buFont typeface="Nunito Sans"/>
              <a:buNone/>
            </a:pPr>
            <a:r>
              <a:rPr i="0" lang="en-US" sz="4450" u="none" cap="none" strike="noStrike">
                <a:solidFill>
                  <a:srgbClr val="D1282E"/>
                </a:solidFill>
              </a:rPr>
              <a:t>Authority and Decision Rights</a:t>
            </a:r>
            <a:endParaRPr i="0" sz="4450" u="none" cap="none" strike="noStrike"/>
          </a:p>
        </p:txBody>
      </p:sp>
      <p:sp>
        <p:nvSpPr>
          <p:cNvPr id="208" name="Google Shape;208;g39d6414ca10_0_36"/>
          <p:cNvSpPr/>
          <p:nvPr/>
        </p:nvSpPr>
        <p:spPr>
          <a:xfrm>
            <a:off x="492006" y="2564534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Crisis requires shorter decision cycles</a:t>
            </a:r>
            <a:endParaRPr i="0" sz="1750" u="none" cap="none" strike="noStrike"/>
          </a:p>
        </p:txBody>
      </p:sp>
      <p:sp>
        <p:nvSpPr>
          <p:cNvPr id="209" name="Google Shape;209;g39d6414ca10_0_36"/>
          <p:cNvSpPr/>
          <p:nvPr/>
        </p:nvSpPr>
        <p:spPr>
          <a:xfrm>
            <a:off x="492006" y="3006733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Delays create risk and instability</a:t>
            </a:r>
            <a:endParaRPr i="0" sz="1750" u="none" cap="none" strike="noStrike"/>
          </a:p>
        </p:txBody>
      </p:sp>
      <p:sp>
        <p:nvSpPr>
          <p:cNvPr id="210" name="Google Shape;210;g39d6414ca10_0_36"/>
          <p:cNvSpPr/>
          <p:nvPr/>
        </p:nvSpPr>
        <p:spPr>
          <a:xfrm>
            <a:off x="492006" y="3448931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Escalation must be fast and controlled</a:t>
            </a:r>
            <a:endParaRPr i="0" sz="1750" u="none" cap="none" strike="noStrike"/>
          </a:p>
        </p:txBody>
      </p:sp>
      <p:sp>
        <p:nvSpPr>
          <p:cNvPr id="211" name="Google Shape;211;g39d6414ca10_0_36"/>
          <p:cNvSpPr/>
          <p:nvPr/>
        </p:nvSpPr>
        <p:spPr>
          <a:xfrm>
            <a:off x="492006" y="3891129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Decision rights must be understood before activation</a:t>
            </a:r>
            <a:endParaRPr i="0" sz="1750" u="none" cap="none" strike="noStrike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g39d6414ca10_0_852"/>
          <p:cNvSpPr txBox="1"/>
          <p:nvPr>
            <p:ph idx="11" type="ftr"/>
          </p:nvPr>
        </p:nvSpPr>
        <p:spPr>
          <a:xfrm>
            <a:off x="44302" y="6574155"/>
            <a:ext cx="4572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© 2025 Innovation In Software Corporation</a:t>
            </a:r>
            <a:endParaRPr/>
          </a:p>
        </p:txBody>
      </p:sp>
      <p:sp>
        <p:nvSpPr>
          <p:cNvPr id="769" name="Google Shape;769;g39d6414ca10_0_852"/>
          <p:cNvSpPr txBox="1"/>
          <p:nvPr>
            <p:ph idx="12" type="sldNum"/>
          </p:nvPr>
        </p:nvSpPr>
        <p:spPr>
          <a:xfrm rot="-5400000">
            <a:off x="11189118" y="5824571"/>
            <a:ext cx="13158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preencoded.png" id="770" name="Google Shape;770;g39d6414ca10_0_8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47090" y="3487143"/>
            <a:ext cx="2845595" cy="2845595"/>
          </a:xfrm>
          <a:prstGeom prst="rect">
            <a:avLst/>
          </a:prstGeom>
          <a:noFill/>
          <a:ln>
            <a:noFill/>
          </a:ln>
        </p:spPr>
      </p:pic>
      <p:sp>
        <p:nvSpPr>
          <p:cNvPr id="771" name="Google Shape;771;g39d6414ca10_0_852"/>
          <p:cNvSpPr/>
          <p:nvPr/>
        </p:nvSpPr>
        <p:spPr>
          <a:xfrm>
            <a:off x="644406" y="782757"/>
            <a:ext cx="56706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SzPts val="4450"/>
              <a:buFont typeface="Nunito Sans"/>
              <a:buNone/>
            </a:pPr>
            <a:r>
              <a:rPr i="0" lang="en-US" sz="4450" u="none" cap="none" strike="noStrike">
                <a:solidFill>
                  <a:srgbClr val="D1282E"/>
                </a:solidFill>
              </a:rPr>
              <a:t>Calmness</a:t>
            </a:r>
            <a:endParaRPr i="0" sz="4450" u="none" cap="none" strike="noStrike"/>
          </a:p>
        </p:txBody>
      </p:sp>
      <p:sp>
        <p:nvSpPr>
          <p:cNvPr id="772" name="Google Shape;772;g39d6414ca10_0_852"/>
          <p:cNvSpPr/>
          <p:nvPr/>
        </p:nvSpPr>
        <p:spPr>
          <a:xfrm>
            <a:off x="644406" y="1718350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Emotional containment becomes stability, fostering inner peace.</a:t>
            </a:r>
            <a:endParaRPr i="0" sz="1750" u="none" cap="none" strike="noStrike"/>
          </a:p>
        </p:txBody>
      </p:sp>
      <p:sp>
        <p:nvSpPr>
          <p:cNvPr id="773" name="Google Shape;773;g39d6414ca10_0_852"/>
          <p:cNvSpPr/>
          <p:nvPr/>
        </p:nvSpPr>
        <p:spPr>
          <a:xfrm>
            <a:off x="644406" y="2160548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Tone regulates group physiology, promoting collective composure.</a:t>
            </a:r>
            <a:endParaRPr i="0" sz="1750" u="none" cap="none" strike="noStrike"/>
          </a:p>
        </p:txBody>
      </p:sp>
      <p:sp>
        <p:nvSpPr>
          <p:cNvPr id="774" name="Google Shape;774;g39d6414ca10_0_852"/>
          <p:cNvSpPr/>
          <p:nvPr/>
        </p:nvSpPr>
        <p:spPr>
          <a:xfrm>
            <a:off x="644406" y="2602746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Presence lowers panic threshold, creating a safe space.</a:t>
            </a:r>
            <a:endParaRPr i="0" sz="1750" u="none" cap="none" strike="noStrike"/>
          </a:p>
        </p:txBody>
      </p:sp>
      <p:sp>
        <p:nvSpPr>
          <p:cNvPr id="775" name="Google Shape;775;g39d6414ca10_0_852"/>
          <p:cNvSpPr/>
          <p:nvPr/>
        </p:nvSpPr>
        <p:spPr>
          <a:xfrm>
            <a:off x="644406" y="3044944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Calm signals control before instruction, building trust effectively.</a:t>
            </a:r>
            <a:endParaRPr i="0" sz="1750" u="none" cap="none" strike="noStrike"/>
          </a:p>
        </p:txBody>
      </p:sp>
      <p:sp>
        <p:nvSpPr>
          <p:cNvPr id="776" name="Google Shape;776;g39d6414ca10_0_852"/>
          <p:cNvSpPr/>
          <p:nvPr/>
        </p:nvSpPr>
        <p:spPr>
          <a:xfrm>
            <a:off x="644406" y="3487142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Clear thinking emerges from settled minds.</a:t>
            </a:r>
            <a:endParaRPr i="0" sz="1750" u="none" cap="none" strike="noStrike"/>
          </a:p>
        </p:txBody>
      </p:sp>
      <p:sp>
        <p:nvSpPr>
          <p:cNvPr id="777" name="Google Shape;777;g39d6414ca10_0_852"/>
          <p:cNvSpPr/>
          <p:nvPr/>
        </p:nvSpPr>
        <p:spPr>
          <a:xfrm>
            <a:off x="644406" y="3929340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Reduces reactivity, enhances thoughtful responses.</a:t>
            </a:r>
            <a:endParaRPr i="0" sz="1750" u="none" cap="none" strike="noStrike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2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g39d6414ca10_0_866"/>
          <p:cNvSpPr txBox="1"/>
          <p:nvPr>
            <p:ph idx="11" type="ftr"/>
          </p:nvPr>
        </p:nvSpPr>
        <p:spPr>
          <a:xfrm>
            <a:off x="44302" y="6574155"/>
            <a:ext cx="4572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© 2025 Innovation In Software Corporation</a:t>
            </a:r>
            <a:endParaRPr/>
          </a:p>
        </p:txBody>
      </p:sp>
      <p:sp>
        <p:nvSpPr>
          <p:cNvPr id="784" name="Google Shape;784;g39d6414ca10_0_866"/>
          <p:cNvSpPr txBox="1"/>
          <p:nvPr>
            <p:ph idx="12" type="sldNum"/>
          </p:nvPr>
        </p:nvSpPr>
        <p:spPr>
          <a:xfrm rot="-5400000">
            <a:off x="11189118" y="5824571"/>
            <a:ext cx="13158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85" name="Google Shape;785;g39d6414ca10_0_866"/>
          <p:cNvSpPr/>
          <p:nvPr/>
        </p:nvSpPr>
        <p:spPr>
          <a:xfrm>
            <a:off x="590601" y="717225"/>
            <a:ext cx="72876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SzPts val="4450"/>
              <a:buFont typeface="Nunito Sans"/>
              <a:buNone/>
            </a:pPr>
            <a:r>
              <a:rPr i="0" lang="en-US" sz="4450" u="none" cap="none" strike="noStrike">
                <a:solidFill>
                  <a:srgbClr val="D1282E"/>
                </a:solidFill>
              </a:rPr>
              <a:t>CALMNESS REFLECTION</a:t>
            </a:r>
            <a:endParaRPr i="0" sz="4450" u="none" cap="none" strike="noStrike"/>
          </a:p>
        </p:txBody>
      </p:sp>
      <p:sp>
        <p:nvSpPr>
          <p:cNvPr id="786" name="Google Shape;786;g39d6414ca10_0_866"/>
          <p:cNvSpPr/>
          <p:nvPr/>
        </p:nvSpPr>
        <p:spPr>
          <a:xfrm>
            <a:off x="590590" y="1992987"/>
            <a:ext cx="45366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52"/>
              </a:lnSpc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SzPts val="3550"/>
              <a:buFont typeface="Nunito Sans"/>
              <a:buNone/>
            </a:pPr>
            <a:r>
              <a:rPr i="0" lang="en-US" sz="3550" u="none" cap="none" strike="noStrike">
                <a:solidFill>
                  <a:srgbClr val="D1282E"/>
                </a:solidFill>
              </a:rPr>
              <a:t>Physical Presence</a:t>
            </a:r>
            <a:endParaRPr i="0" sz="3550" u="none" cap="none" strike="noStrike"/>
          </a:p>
        </p:txBody>
      </p:sp>
      <p:sp>
        <p:nvSpPr>
          <p:cNvPr id="787" name="Google Shape;787;g39d6414ca10_0_866"/>
          <p:cNvSpPr/>
          <p:nvPr/>
        </p:nvSpPr>
        <p:spPr>
          <a:xfrm>
            <a:off x="590590" y="2786777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Measured voice</a:t>
            </a:r>
            <a:endParaRPr i="0" sz="1750" u="none" cap="none" strike="noStrike"/>
          </a:p>
        </p:txBody>
      </p:sp>
      <p:sp>
        <p:nvSpPr>
          <p:cNvPr id="788" name="Google Shape;788;g39d6414ca10_0_866"/>
          <p:cNvSpPr/>
          <p:nvPr/>
        </p:nvSpPr>
        <p:spPr>
          <a:xfrm>
            <a:off x="590590" y="3228975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Steady tempo</a:t>
            </a:r>
            <a:endParaRPr i="0" sz="1750" u="none" cap="none" strike="noStrike"/>
          </a:p>
        </p:txBody>
      </p:sp>
      <p:sp>
        <p:nvSpPr>
          <p:cNvPr id="789" name="Google Shape;789;g39d6414ca10_0_866"/>
          <p:cNvSpPr/>
          <p:nvPr/>
        </p:nvSpPr>
        <p:spPr>
          <a:xfrm>
            <a:off x="590590" y="3671173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Lower volume</a:t>
            </a:r>
            <a:endParaRPr i="0" sz="1750" u="none" cap="none" strike="noStrike"/>
          </a:p>
        </p:txBody>
      </p:sp>
      <p:sp>
        <p:nvSpPr>
          <p:cNvPr id="790" name="Google Shape;790;g39d6414ca10_0_866"/>
          <p:cNvSpPr/>
          <p:nvPr/>
        </p:nvSpPr>
        <p:spPr>
          <a:xfrm>
            <a:off x="590590" y="4113371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Grounded posture</a:t>
            </a:r>
            <a:endParaRPr i="0" sz="1750" u="none" cap="none" strike="noStrike"/>
          </a:p>
        </p:txBody>
      </p:sp>
      <p:sp>
        <p:nvSpPr>
          <p:cNvPr id="791" name="Google Shape;791;g39d6414ca10_0_866"/>
          <p:cNvSpPr/>
          <p:nvPr/>
        </p:nvSpPr>
        <p:spPr>
          <a:xfrm>
            <a:off x="590590" y="4555569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Predictable cadence</a:t>
            </a:r>
            <a:endParaRPr i="0" sz="1750" u="none" cap="none" strike="noStrike"/>
          </a:p>
        </p:txBody>
      </p:sp>
      <p:sp>
        <p:nvSpPr>
          <p:cNvPr id="792" name="Google Shape;792;g39d6414ca10_0_866"/>
          <p:cNvSpPr/>
          <p:nvPr/>
        </p:nvSpPr>
        <p:spPr>
          <a:xfrm>
            <a:off x="7396321" y="1992987"/>
            <a:ext cx="45366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52"/>
              </a:lnSpc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SzPts val="3550"/>
              <a:buFont typeface="Nunito Sans"/>
              <a:buNone/>
            </a:pPr>
            <a:r>
              <a:rPr i="0" lang="en-US" sz="3550" u="none" cap="none" strike="noStrike">
                <a:solidFill>
                  <a:srgbClr val="D1282E"/>
                </a:solidFill>
              </a:rPr>
              <a:t>Emotional Regulation</a:t>
            </a:r>
            <a:endParaRPr i="0" sz="3550" u="none" cap="none" strike="noStrike"/>
          </a:p>
        </p:txBody>
      </p:sp>
      <p:sp>
        <p:nvSpPr>
          <p:cNvPr id="793" name="Google Shape;793;g39d6414ca10_0_866"/>
          <p:cNvSpPr/>
          <p:nvPr/>
        </p:nvSpPr>
        <p:spPr>
          <a:xfrm>
            <a:off x="7396321" y="2786777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No panic cues</a:t>
            </a:r>
            <a:endParaRPr i="0" sz="1750" u="none" cap="none" strike="noStrike"/>
          </a:p>
        </p:txBody>
      </p:sp>
      <p:sp>
        <p:nvSpPr>
          <p:cNvPr id="794" name="Google Shape;794;g39d6414ca10_0_866"/>
          <p:cNvSpPr/>
          <p:nvPr/>
        </p:nvSpPr>
        <p:spPr>
          <a:xfrm>
            <a:off x="7396321" y="3228975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Neutral language</a:t>
            </a:r>
            <a:endParaRPr i="0" sz="1750" u="none" cap="none" strike="noStrike"/>
          </a:p>
        </p:txBody>
      </p:sp>
      <p:sp>
        <p:nvSpPr>
          <p:cNvPr id="795" name="Google Shape;795;g39d6414ca10_0_866"/>
          <p:cNvSpPr/>
          <p:nvPr/>
        </p:nvSpPr>
        <p:spPr>
          <a:xfrm>
            <a:off x="7396321" y="3671173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Slowing urgency</a:t>
            </a:r>
            <a:endParaRPr i="0" sz="1750" u="none" cap="none" strike="noStrike"/>
          </a:p>
        </p:txBody>
      </p:sp>
      <p:sp>
        <p:nvSpPr>
          <p:cNvPr id="796" name="Google Shape;796;g39d6414ca10_0_866"/>
          <p:cNvSpPr/>
          <p:nvPr/>
        </p:nvSpPr>
        <p:spPr>
          <a:xfrm>
            <a:off x="7396321" y="4113371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Emotional consistency</a:t>
            </a:r>
            <a:endParaRPr i="0" sz="1750" u="none" cap="none" strike="noStrike"/>
          </a:p>
        </p:txBody>
      </p:sp>
      <p:sp>
        <p:nvSpPr>
          <p:cNvPr id="797" name="Google Shape;797;g39d6414ca10_0_866"/>
          <p:cNvSpPr/>
          <p:nvPr/>
        </p:nvSpPr>
        <p:spPr>
          <a:xfrm>
            <a:off x="7396321" y="4555569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Non-reactive stance</a:t>
            </a:r>
            <a:endParaRPr i="0" sz="1750" u="none" cap="none" strike="noStrike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g39d6414ca10_0_885"/>
          <p:cNvSpPr txBox="1"/>
          <p:nvPr>
            <p:ph idx="11" type="ftr"/>
          </p:nvPr>
        </p:nvSpPr>
        <p:spPr>
          <a:xfrm>
            <a:off x="44302" y="6574155"/>
            <a:ext cx="4572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© 2025 Innovation In Software Corporation</a:t>
            </a:r>
            <a:endParaRPr/>
          </a:p>
        </p:txBody>
      </p:sp>
      <p:sp>
        <p:nvSpPr>
          <p:cNvPr id="804" name="Google Shape;804;g39d6414ca10_0_885"/>
          <p:cNvSpPr txBox="1"/>
          <p:nvPr>
            <p:ph idx="12" type="sldNum"/>
          </p:nvPr>
        </p:nvSpPr>
        <p:spPr>
          <a:xfrm rot="-5400000">
            <a:off x="11189118" y="5824571"/>
            <a:ext cx="13158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preencoded.png" id="805" name="Google Shape;805;g39d6414ca10_0_8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5990" y="1306393"/>
            <a:ext cx="2845595" cy="2845595"/>
          </a:xfrm>
          <a:prstGeom prst="rect">
            <a:avLst/>
          </a:prstGeom>
          <a:noFill/>
          <a:ln>
            <a:noFill/>
          </a:ln>
        </p:spPr>
      </p:pic>
      <p:sp>
        <p:nvSpPr>
          <p:cNvPr id="806" name="Google Shape;806;g39d6414ca10_0_885"/>
          <p:cNvSpPr/>
          <p:nvPr/>
        </p:nvSpPr>
        <p:spPr>
          <a:xfrm>
            <a:off x="4022606" y="1278057"/>
            <a:ext cx="56706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SzPts val="4450"/>
              <a:buFont typeface="Nunito Sans"/>
              <a:buNone/>
            </a:pPr>
            <a:r>
              <a:rPr i="0" lang="en-US" sz="4450" u="none" cap="none" strike="noStrike">
                <a:solidFill>
                  <a:srgbClr val="D1282E"/>
                </a:solidFill>
              </a:rPr>
              <a:t>Decisiveness</a:t>
            </a:r>
            <a:endParaRPr i="0" sz="4450" u="none" cap="none" strike="noStrike"/>
          </a:p>
        </p:txBody>
      </p:sp>
      <p:sp>
        <p:nvSpPr>
          <p:cNvPr id="807" name="Google Shape;807;g39d6414ca10_0_885"/>
          <p:cNvSpPr/>
          <p:nvPr/>
        </p:nvSpPr>
        <p:spPr>
          <a:xfrm>
            <a:off x="4022606" y="2213650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Prevents uncertainty from spiraling, ensuring clear path ahead.</a:t>
            </a:r>
            <a:endParaRPr i="0" sz="1750" u="none" cap="none" strike="noStrike"/>
          </a:p>
        </p:txBody>
      </p:sp>
      <p:sp>
        <p:nvSpPr>
          <p:cNvPr id="808" name="Google Shape;808;g39d6414ca10_0_885"/>
          <p:cNvSpPr/>
          <p:nvPr/>
        </p:nvSpPr>
        <p:spPr>
          <a:xfrm>
            <a:off x="4022606" y="2655848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Protects momentum, driving projects continually forward.</a:t>
            </a:r>
            <a:endParaRPr i="0" sz="1750" u="none" cap="none" strike="noStrike"/>
          </a:p>
        </p:txBody>
      </p:sp>
      <p:sp>
        <p:nvSpPr>
          <p:cNvPr id="809" name="Google Shape;809;g39d6414ca10_0_885"/>
          <p:cNvSpPr/>
          <p:nvPr/>
        </p:nvSpPr>
        <p:spPr>
          <a:xfrm>
            <a:off x="4022606" y="3098046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Demonstrates ownership, fostering strong accountability always.</a:t>
            </a:r>
            <a:endParaRPr i="0" sz="1750" u="none" cap="none" strike="noStrike"/>
          </a:p>
        </p:txBody>
      </p:sp>
      <p:sp>
        <p:nvSpPr>
          <p:cNvPr id="810" name="Google Shape;810;g39d6414ca10_0_885"/>
          <p:cNvSpPr/>
          <p:nvPr/>
        </p:nvSpPr>
        <p:spPr>
          <a:xfrm>
            <a:off x="4022606" y="3540244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Keeps response directional, guiding decisions effectively onward.</a:t>
            </a:r>
            <a:endParaRPr i="0" sz="1750" u="none" cap="none" strike="noStrike"/>
          </a:p>
        </p:txBody>
      </p:sp>
      <p:sp>
        <p:nvSpPr>
          <p:cNvPr id="811" name="Google Shape;811;g39d6414ca10_0_885"/>
          <p:cNvSpPr/>
          <p:nvPr/>
        </p:nvSpPr>
        <p:spPr>
          <a:xfrm>
            <a:off x="4022606" y="3982442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Instills confidence within the entire team.</a:t>
            </a:r>
            <a:endParaRPr i="0" sz="1750" u="none" cap="none" strike="noStrike"/>
          </a:p>
        </p:txBody>
      </p:sp>
      <p:sp>
        <p:nvSpPr>
          <p:cNvPr id="812" name="Google Shape;812;g39d6414ca10_0_885"/>
          <p:cNvSpPr/>
          <p:nvPr/>
        </p:nvSpPr>
        <p:spPr>
          <a:xfrm>
            <a:off x="4022606" y="4424640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Minimizes wasted time and valuable resources.</a:t>
            </a:r>
            <a:endParaRPr i="0" sz="1750" u="none" cap="none" strike="noStrike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7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g39d6414ca10_0_899"/>
          <p:cNvSpPr txBox="1"/>
          <p:nvPr>
            <p:ph idx="11" type="ftr"/>
          </p:nvPr>
        </p:nvSpPr>
        <p:spPr>
          <a:xfrm>
            <a:off x="44302" y="6574155"/>
            <a:ext cx="4572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© 2025 Innovation In Software Corporation</a:t>
            </a:r>
            <a:endParaRPr/>
          </a:p>
        </p:txBody>
      </p:sp>
      <p:sp>
        <p:nvSpPr>
          <p:cNvPr id="819" name="Google Shape;819;g39d6414ca10_0_899"/>
          <p:cNvSpPr txBox="1"/>
          <p:nvPr>
            <p:ph idx="12" type="sldNum"/>
          </p:nvPr>
        </p:nvSpPr>
        <p:spPr>
          <a:xfrm rot="-5400000">
            <a:off x="11189118" y="5824571"/>
            <a:ext cx="13158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20" name="Google Shape;820;g39d6414ca10_0_899"/>
          <p:cNvSpPr/>
          <p:nvPr/>
        </p:nvSpPr>
        <p:spPr>
          <a:xfrm>
            <a:off x="356675" y="714400"/>
            <a:ext cx="8356200" cy="6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SzPts val="3835"/>
              <a:buFont typeface="Nunito Sans"/>
              <a:buNone/>
            </a:pPr>
            <a:r>
              <a:rPr i="0" lang="en-US" sz="3835" u="none" cap="none" strike="noStrike">
                <a:solidFill>
                  <a:srgbClr val="D1282E"/>
                </a:solidFill>
              </a:rPr>
              <a:t>DECISIVENESS REFLECTION</a:t>
            </a:r>
            <a:endParaRPr i="0" sz="3835" u="none" cap="none" strike="noStrike"/>
          </a:p>
        </p:txBody>
      </p:sp>
      <p:sp>
        <p:nvSpPr>
          <p:cNvPr id="821" name="Google Shape;821;g39d6414ca10_0_899"/>
          <p:cNvSpPr/>
          <p:nvPr/>
        </p:nvSpPr>
        <p:spPr>
          <a:xfrm>
            <a:off x="356674" y="1813848"/>
            <a:ext cx="3909600" cy="4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52"/>
              </a:lnSpc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SzPts val="3059"/>
              <a:buFont typeface="Nunito Sans"/>
              <a:buNone/>
            </a:pPr>
            <a:r>
              <a:rPr i="0" lang="en-US" sz="3059" u="none" cap="none" strike="noStrike">
                <a:solidFill>
                  <a:srgbClr val="D1282E"/>
                </a:solidFill>
              </a:rPr>
              <a:t>Decision Process</a:t>
            </a:r>
            <a:endParaRPr i="0" sz="3059" u="none" cap="none" strike="noStrike"/>
          </a:p>
        </p:txBody>
      </p:sp>
      <p:sp>
        <p:nvSpPr>
          <p:cNvPr id="822" name="Google Shape;822;g39d6414ca10_0_899"/>
          <p:cNvSpPr/>
          <p:nvPr/>
        </p:nvSpPr>
        <p:spPr>
          <a:xfrm>
            <a:off x="356674" y="2497939"/>
            <a:ext cx="5381700" cy="3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95511" lvl="0" marL="295512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508"/>
              <a:buChar char="•"/>
            </a:pPr>
            <a:r>
              <a:rPr i="0" lang="en-US" sz="1508" u="none" cap="none" strike="noStrike">
                <a:solidFill>
                  <a:srgbClr val="002060"/>
                </a:solidFill>
              </a:rPr>
              <a:t>Fast activation ensures quick initial response</a:t>
            </a:r>
            <a:endParaRPr i="0" sz="1508" u="none" cap="none" strike="noStrike"/>
          </a:p>
        </p:txBody>
      </p:sp>
      <p:sp>
        <p:nvSpPr>
          <p:cNvPr id="823" name="Google Shape;823;g39d6414ca10_0_899"/>
          <p:cNvSpPr/>
          <p:nvPr/>
        </p:nvSpPr>
        <p:spPr>
          <a:xfrm>
            <a:off x="356674" y="2879026"/>
            <a:ext cx="5381700" cy="3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95511" lvl="0" marL="295512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508"/>
              <a:buChar char="•"/>
            </a:pPr>
            <a:r>
              <a:rPr i="0" lang="en-US" sz="1508" u="none" cap="none" strike="noStrike">
                <a:solidFill>
                  <a:srgbClr val="002060"/>
                </a:solidFill>
              </a:rPr>
              <a:t>No ambiguity clarifies intent immediately</a:t>
            </a:r>
            <a:endParaRPr i="0" sz="1508" u="none" cap="none" strike="noStrike"/>
          </a:p>
        </p:txBody>
      </p:sp>
      <p:sp>
        <p:nvSpPr>
          <p:cNvPr id="824" name="Google Shape;824;g39d6414ca10_0_899"/>
          <p:cNvSpPr/>
          <p:nvPr/>
        </p:nvSpPr>
        <p:spPr>
          <a:xfrm>
            <a:off x="356674" y="3260114"/>
            <a:ext cx="5381700" cy="3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95511" lvl="0" marL="295512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508"/>
              <a:buChar char="•"/>
            </a:pPr>
            <a:r>
              <a:rPr i="0" lang="en-US" sz="1508" u="none" cap="none" strike="noStrike">
                <a:solidFill>
                  <a:srgbClr val="002060"/>
                </a:solidFill>
              </a:rPr>
              <a:t>Defined outcomes guide every decision swiftly</a:t>
            </a:r>
            <a:endParaRPr i="0" sz="1508" u="none" cap="none" strike="noStrike"/>
          </a:p>
        </p:txBody>
      </p:sp>
      <p:sp>
        <p:nvSpPr>
          <p:cNvPr id="825" name="Google Shape;825;g39d6414ca10_0_899"/>
          <p:cNvSpPr/>
          <p:nvPr/>
        </p:nvSpPr>
        <p:spPr>
          <a:xfrm>
            <a:off x="356674" y="3641201"/>
            <a:ext cx="5381700" cy="3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95511" lvl="0" marL="295512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508"/>
              <a:buChar char="•"/>
            </a:pPr>
            <a:r>
              <a:rPr i="0" lang="en-US" sz="1508" u="none" cap="none" strike="noStrike">
                <a:solidFill>
                  <a:srgbClr val="002060"/>
                </a:solidFill>
              </a:rPr>
              <a:t>Short commands boost team responsiveness greatly</a:t>
            </a:r>
            <a:endParaRPr i="0" sz="1508" u="none" cap="none" strike="noStrike"/>
          </a:p>
        </p:txBody>
      </p:sp>
      <p:sp>
        <p:nvSpPr>
          <p:cNvPr id="826" name="Google Shape;826;g39d6414ca10_0_899"/>
          <p:cNvSpPr/>
          <p:nvPr/>
        </p:nvSpPr>
        <p:spPr>
          <a:xfrm>
            <a:off x="356674" y="4022289"/>
            <a:ext cx="5381700" cy="3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95511" lvl="0" marL="295512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508"/>
              <a:buChar char="•"/>
            </a:pPr>
            <a:r>
              <a:rPr i="0" lang="en-US" sz="1508" u="none" cap="none" strike="noStrike">
                <a:solidFill>
                  <a:srgbClr val="002060"/>
                </a:solidFill>
              </a:rPr>
              <a:t>Closed decisions prevent any second-guessing</a:t>
            </a:r>
            <a:endParaRPr i="0" sz="1508" u="none" cap="none" strike="noStrike"/>
          </a:p>
        </p:txBody>
      </p:sp>
      <p:sp>
        <p:nvSpPr>
          <p:cNvPr id="827" name="Google Shape;827;g39d6414ca10_0_899"/>
          <p:cNvSpPr/>
          <p:nvPr/>
        </p:nvSpPr>
        <p:spPr>
          <a:xfrm>
            <a:off x="356674" y="4403376"/>
            <a:ext cx="5381700" cy="3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95511" lvl="0" marL="295512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508"/>
              <a:buChar char="•"/>
            </a:pPr>
            <a:r>
              <a:rPr i="0" lang="en-US" sz="1508" u="none" cap="none" strike="noStrike">
                <a:solidFill>
                  <a:srgbClr val="002060"/>
                </a:solidFill>
              </a:rPr>
              <a:t>Proactive engagement reduces potential delays.</a:t>
            </a:r>
            <a:endParaRPr i="0" sz="1508" u="none" cap="none" strike="noStrike"/>
          </a:p>
        </p:txBody>
      </p:sp>
      <p:sp>
        <p:nvSpPr>
          <p:cNvPr id="828" name="Google Shape;828;g39d6414ca10_0_899"/>
          <p:cNvSpPr/>
          <p:nvPr/>
        </p:nvSpPr>
        <p:spPr>
          <a:xfrm>
            <a:off x="356674" y="4784464"/>
            <a:ext cx="5381700" cy="3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95511" lvl="0" marL="295512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508"/>
              <a:buChar char="•"/>
            </a:pPr>
            <a:r>
              <a:rPr i="0" lang="en-US" sz="1508" u="none" cap="none" strike="noStrike">
                <a:solidFill>
                  <a:srgbClr val="002060"/>
                </a:solidFill>
              </a:rPr>
              <a:t>Clear communication drives efficient execution.</a:t>
            </a:r>
            <a:endParaRPr i="0" sz="1508" u="none" cap="none" strike="noStrike"/>
          </a:p>
        </p:txBody>
      </p:sp>
      <p:sp>
        <p:nvSpPr>
          <p:cNvPr id="829" name="Google Shape;829;g39d6414ca10_0_899"/>
          <p:cNvSpPr/>
          <p:nvPr/>
        </p:nvSpPr>
        <p:spPr>
          <a:xfrm>
            <a:off x="6221868" y="1813848"/>
            <a:ext cx="3909600" cy="4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52"/>
              </a:lnSpc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SzPts val="3059"/>
              <a:buFont typeface="Nunito Sans"/>
              <a:buNone/>
            </a:pPr>
            <a:r>
              <a:rPr i="0" lang="en-US" sz="3059" u="none" cap="none" strike="noStrike">
                <a:solidFill>
                  <a:srgbClr val="D1282E"/>
                </a:solidFill>
              </a:rPr>
              <a:t>Authority Display</a:t>
            </a:r>
            <a:endParaRPr i="0" sz="3059" u="none" cap="none" strike="noStrike"/>
          </a:p>
        </p:txBody>
      </p:sp>
      <p:sp>
        <p:nvSpPr>
          <p:cNvPr id="830" name="Google Shape;830;g39d6414ca10_0_899"/>
          <p:cNvSpPr/>
          <p:nvPr/>
        </p:nvSpPr>
        <p:spPr>
          <a:xfrm>
            <a:off x="6221868" y="2497939"/>
            <a:ext cx="5381700" cy="3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95511" lvl="0" marL="295512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508"/>
              <a:buChar char="•"/>
            </a:pPr>
            <a:r>
              <a:rPr i="0" lang="en-US" sz="1508" u="none" cap="none" strike="noStrike">
                <a:solidFill>
                  <a:srgbClr val="002060"/>
                </a:solidFill>
              </a:rPr>
              <a:t>Visible authority builds immediate trust quickly</a:t>
            </a:r>
            <a:endParaRPr i="0" sz="1508" u="none" cap="none" strike="noStrike"/>
          </a:p>
        </p:txBody>
      </p:sp>
      <p:sp>
        <p:nvSpPr>
          <p:cNvPr id="831" name="Google Shape;831;g39d6414ca10_0_899"/>
          <p:cNvSpPr/>
          <p:nvPr/>
        </p:nvSpPr>
        <p:spPr>
          <a:xfrm>
            <a:off x="6221868" y="2879026"/>
            <a:ext cx="5381700" cy="3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95511" lvl="0" marL="295512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508"/>
              <a:buChar char="•"/>
            </a:pPr>
            <a:r>
              <a:rPr i="0" lang="en-US" sz="1508" u="none" cap="none" strike="noStrike">
                <a:solidFill>
                  <a:srgbClr val="002060"/>
                </a:solidFill>
              </a:rPr>
              <a:t>Confident framing establishes clear direction strongly</a:t>
            </a:r>
            <a:endParaRPr i="0" sz="1508" u="none" cap="none" strike="noStrike"/>
          </a:p>
        </p:txBody>
      </p:sp>
      <p:sp>
        <p:nvSpPr>
          <p:cNvPr id="832" name="Google Shape;832;g39d6414ca10_0_899"/>
          <p:cNvSpPr/>
          <p:nvPr/>
        </p:nvSpPr>
        <p:spPr>
          <a:xfrm>
            <a:off x="6221868" y="3260114"/>
            <a:ext cx="5381700" cy="3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95511" lvl="0" marL="295512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508"/>
              <a:buChar char="•"/>
            </a:pPr>
            <a:r>
              <a:rPr i="0" lang="en-US" sz="1508" u="none" cap="none" strike="noStrike">
                <a:solidFill>
                  <a:srgbClr val="002060"/>
                </a:solidFill>
              </a:rPr>
              <a:t>No waiting posture indicates readiness always</a:t>
            </a:r>
            <a:endParaRPr i="0" sz="1508" u="none" cap="none" strike="noStrike"/>
          </a:p>
        </p:txBody>
      </p:sp>
      <p:sp>
        <p:nvSpPr>
          <p:cNvPr id="833" name="Google Shape;833;g39d6414ca10_0_899"/>
          <p:cNvSpPr/>
          <p:nvPr/>
        </p:nvSpPr>
        <p:spPr>
          <a:xfrm>
            <a:off x="6221868" y="3641201"/>
            <a:ext cx="5381700" cy="3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95511" lvl="0" marL="295512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508"/>
              <a:buChar char="•"/>
            </a:pPr>
            <a:r>
              <a:rPr i="0" lang="en-US" sz="1508" u="none" cap="none" strike="noStrike">
                <a:solidFill>
                  <a:srgbClr val="002060"/>
                </a:solidFill>
              </a:rPr>
              <a:t>Minimal debate streamlines all decision-making</a:t>
            </a:r>
            <a:endParaRPr i="0" sz="1508" u="none" cap="none" strike="noStrike"/>
          </a:p>
        </p:txBody>
      </p:sp>
      <p:sp>
        <p:nvSpPr>
          <p:cNvPr id="834" name="Google Shape;834;g39d6414ca10_0_899"/>
          <p:cNvSpPr/>
          <p:nvPr/>
        </p:nvSpPr>
        <p:spPr>
          <a:xfrm>
            <a:off x="6221868" y="4022289"/>
            <a:ext cx="5381700" cy="6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95511" lvl="0" marL="295512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508"/>
              <a:buChar char="•"/>
            </a:pPr>
            <a:r>
              <a:rPr i="0" lang="en-US" sz="1508" u="none" cap="none" strike="noStrike">
                <a:solidFill>
                  <a:srgbClr val="002060"/>
                </a:solidFill>
              </a:rPr>
              <a:t>Momentum maintained drives continuous progress forward</a:t>
            </a:r>
            <a:endParaRPr i="0" sz="1508" u="none" cap="none" strike="noStrike"/>
          </a:p>
        </p:txBody>
      </p:sp>
      <p:sp>
        <p:nvSpPr>
          <p:cNvPr id="835" name="Google Shape;835;g39d6414ca10_0_899"/>
          <p:cNvSpPr/>
          <p:nvPr/>
        </p:nvSpPr>
        <p:spPr>
          <a:xfrm>
            <a:off x="6221868" y="4716127"/>
            <a:ext cx="5381700" cy="3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95511" lvl="0" marL="295512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508"/>
              <a:buChar char="•"/>
            </a:pPr>
            <a:r>
              <a:rPr i="0" lang="en-US" sz="1508" u="none" cap="none" strike="noStrike">
                <a:solidFill>
                  <a:srgbClr val="002060"/>
                </a:solidFill>
              </a:rPr>
              <a:t>Decisive actions inspire team confidence.</a:t>
            </a:r>
            <a:endParaRPr i="0" sz="1508" u="none" cap="none" strike="noStrike"/>
          </a:p>
        </p:txBody>
      </p:sp>
      <p:sp>
        <p:nvSpPr>
          <p:cNvPr id="836" name="Google Shape;836;g39d6414ca10_0_899"/>
          <p:cNvSpPr/>
          <p:nvPr/>
        </p:nvSpPr>
        <p:spPr>
          <a:xfrm>
            <a:off x="6221868" y="5097215"/>
            <a:ext cx="5381700" cy="3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95511" lvl="0" marL="295512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508"/>
              <a:buChar char="•"/>
            </a:pPr>
            <a:r>
              <a:rPr i="0" lang="en-US" sz="1508" u="none" cap="none" strike="noStrike">
                <a:solidFill>
                  <a:srgbClr val="002060"/>
                </a:solidFill>
              </a:rPr>
              <a:t>Strong leadership ensures consistent progress.</a:t>
            </a:r>
            <a:endParaRPr i="0" sz="1508" u="none" cap="none" strike="noStrike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g39d6414ca10_0_922"/>
          <p:cNvSpPr txBox="1"/>
          <p:nvPr>
            <p:ph idx="11" type="ftr"/>
          </p:nvPr>
        </p:nvSpPr>
        <p:spPr>
          <a:xfrm>
            <a:off x="44302" y="6574155"/>
            <a:ext cx="4572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© 2025 Innovation In Software Corporation</a:t>
            </a:r>
            <a:endParaRPr/>
          </a:p>
        </p:txBody>
      </p:sp>
      <p:sp>
        <p:nvSpPr>
          <p:cNvPr id="843" name="Google Shape;843;g39d6414ca10_0_922"/>
          <p:cNvSpPr txBox="1"/>
          <p:nvPr>
            <p:ph idx="12" type="sldNum"/>
          </p:nvPr>
        </p:nvSpPr>
        <p:spPr>
          <a:xfrm rot="-5400000">
            <a:off x="11189118" y="5824571"/>
            <a:ext cx="13158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44" name="Google Shape;844;g39d6414ca10_0_922"/>
          <p:cNvSpPr/>
          <p:nvPr/>
        </p:nvSpPr>
        <p:spPr>
          <a:xfrm>
            <a:off x="720406" y="1016754"/>
            <a:ext cx="56706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SzPts val="4450"/>
              <a:buFont typeface="Nunito Sans"/>
              <a:buNone/>
            </a:pPr>
            <a:r>
              <a:rPr i="0" lang="en-US" sz="4450" u="none" cap="none" strike="noStrike">
                <a:solidFill>
                  <a:srgbClr val="D1282E"/>
                </a:solidFill>
              </a:rPr>
              <a:t>Adaptability</a:t>
            </a:r>
            <a:endParaRPr i="0" sz="4450" u="none" cap="none" strike="noStrike"/>
          </a:p>
        </p:txBody>
      </p:sp>
      <p:sp>
        <p:nvSpPr>
          <p:cNvPr id="845" name="Google Shape;845;g39d6414ca10_0_922"/>
          <p:cNvSpPr/>
          <p:nvPr/>
        </p:nvSpPr>
        <p:spPr>
          <a:xfrm>
            <a:off x="720406" y="1952347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Crisis conditions can evolve rapidly with absolutely no prior warning.</a:t>
            </a:r>
            <a:endParaRPr i="0" sz="1750" u="none" cap="none" strike="noStrike"/>
          </a:p>
        </p:txBody>
      </p:sp>
      <p:sp>
        <p:nvSpPr>
          <p:cNvPr id="846" name="Google Shape;846;g39d6414ca10_0_922"/>
          <p:cNvSpPr/>
          <p:nvPr/>
        </p:nvSpPr>
        <p:spPr>
          <a:xfrm>
            <a:off x="720406" y="2394545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Leaders must shift their posture strategically without losing vital stability.</a:t>
            </a:r>
            <a:endParaRPr i="0" sz="1750" u="none" cap="none" strike="noStrike"/>
          </a:p>
        </p:txBody>
      </p:sp>
      <p:sp>
        <p:nvSpPr>
          <p:cNvPr id="847" name="Google Shape;847;g39d6414ca10_0_922"/>
          <p:cNvSpPr/>
          <p:nvPr/>
        </p:nvSpPr>
        <p:spPr>
          <a:xfrm>
            <a:off x="720406" y="2836743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Adaptability consistently maintains leadership credibility, even during challenges.</a:t>
            </a:r>
            <a:endParaRPr i="0" sz="1750" u="none" cap="none" strike="noStrike"/>
          </a:p>
        </p:txBody>
      </p:sp>
      <p:sp>
        <p:nvSpPr>
          <p:cNvPr id="848" name="Google Shape;848;g39d6414ca10_0_922"/>
          <p:cNvSpPr/>
          <p:nvPr/>
        </p:nvSpPr>
        <p:spPr>
          <a:xfrm>
            <a:off x="720406" y="3278942"/>
            <a:ext cx="96438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Flexibility prevents escalation effectively from freezing important organizational progress.</a:t>
            </a:r>
            <a:endParaRPr i="0" sz="1750" u="none" cap="none" strike="noStrike"/>
          </a:p>
        </p:txBody>
      </p:sp>
      <p:sp>
        <p:nvSpPr>
          <p:cNvPr id="849" name="Google Shape;849;g39d6414ca10_0_922"/>
          <p:cNvSpPr/>
          <p:nvPr/>
        </p:nvSpPr>
        <p:spPr>
          <a:xfrm>
            <a:off x="755181" y="3791917"/>
            <a:ext cx="96438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Embracing change allows organizations to navigate unforeseen obstacles successfully.</a:t>
            </a:r>
            <a:endParaRPr i="0" sz="1750" u="none" cap="none" strike="noStrike"/>
          </a:p>
        </p:txBody>
      </p:sp>
      <p:sp>
        <p:nvSpPr>
          <p:cNvPr id="850" name="Google Shape;850;g39d6414ca10_0_922"/>
          <p:cNvSpPr/>
          <p:nvPr/>
        </p:nvSpPr>
        <p:spPr>
          <a:xfrm>
            <a:off x="755181" y="4292218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Proactive adjustments minimize potential risks and foster sustained growth.</a:t>
            </a:r>
            <a:endParaRPr i="0" sz="1750" u="none" cap="none" strike="noStrike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5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g39d6414ca10_0_935"/>
          <p:cNvSpPr txBox="1"/>
          <p:nvPr>
            <p:ph idx="11" type="ftr"/>
          </p:nvPr>
        </p:nvSpPr>
        <p:spPr>
          <a:xfrm>
            <a:off x="44302" y="6574155"/>
            <a:ext cx="4572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© 2025 Innovation In Software Corporation</a:t>
            </a:r>
            <a:endParaRPr/>
          </a:p>
        </p:txBody>
      </p:sp>
      <p:sp>
        <p:nvSpPr>
          <p:cNvPr id="857" name="Google Shape;857;g39d6414ca10_0_935"/>
          <p:cNvSpPr txBox="1"/>
          <p:nvPr>
            <p:ph idx="12" type="sldNum"/>
          </p:nvPr>
        </p:nvSpPr>
        <p:spPr>
          <a:xfrm rot="-5400000">
            <a:off x="11189118" y="5824571"/>
            <a:ext cx="13158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58" name="Google Shape;858;g39d6414ca10_0_935"/>
          <p:cNvSpPr/>
          <p:nvPr/>
        </p:nvSpPr>
        <p:spPr>
          <a:xfrm>
            <a:off x="336602" y="700000"/>
            <a:ext cx="85779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SzPts val="4450"/>
              <a:buFont typeface="Nunito Sans"/>
              <a:buNone/>
            </a:pPr>
            <a:r>
              <a:rPr i="0" lang="en-US" sz="4450" u="none" cap="none" strike="noStrike">
                <a:solidFill>
                  <a:srgbClr val="D1282E"/>
                </a:solidFill>
              </a:rPr>
              <a:t>SUMMARY &amp; TAKEAWAYS</a:t>
            </a:r>
            <a:endParaRPr i="0" sz="4450" u="none" cap="none" strike="noStrike"/>
          </a:p>
        </p:txBody>
      </p:sp>
      <p:sp>
        <p:nvSpPr>
          <p:cNvPr id="859" name="Google Shape;859;g39d6414ca10_0_935"/>
          <p:cNvSpPr/>
          <p:nvPr/>
        </p:nvSpPr>
        <p:spPr>
          <a:xfrm>
            <a:off x="336590" y="1635601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Traits determine perceived leadership strength in times of crisis.</a:t>
            </a:r>
            <a:endParaRPr i="0" sz="1750" u="none" cap="none" strike="noStrike"/>
          </a:p>
        </p:txBody>
      </p:sp>
      <p:sp>
        <p:nvSpPr>
          <p:cNvPr id="860" name="Google Shape;860;g39d6414ca10_0_935"/>
          <p:cNvSpPr/>
          <p:nvPr/>
        </p:nvSpPr>
        <p:spPr>
          <a:xfrm>
            <a:off x="336590" y="2077799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Clarity reduces uncertainty and fosters confident decision-making.</a:t>
            </a:r>
            <a:endParaRPr i="0" sz="1750" u="none" cap="none" strike="noStrike"/>
          </a:p>
        </p:txBody>
      </p:sp>
      <p:sp>
        <p:nvSpPr>
          <p:cNvPr id="861" name="Google Shape;861;g39d6414ca10_0_935"/>
          <p:cNvSpPr/>
          <p:nvPr/>
        </p:nvSpPr>
        <p:spPr>
          <a:xfrm>
            <a:off x="336590" y="2519998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Calmness prevents escalation and maintains rational thought.</a:t>
            </a:r>
            <a:endParaRPr i="0" sz="1750" u="none" cap="none" strike="noStrike"/>
          </a:p>
        </p:txBody>
      </p:sp>
      <p:sp>
        <p:nvSpPr>
          <p:cNvPr id="862" name="Google Shape;862;g39d6414ca10_0_935"/>
          <p:cNvSpPr/>
          <p:nvPr/>
        </p:nvSpPr>
        <p:spPr>
          <a:xfrm>
            <a:off x="336590" y="2962196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Decisiveness restores direction and inspires renewed progress.</a:t>
            </a:r>
            <a:endParaRPr i="0" sz="1750" u="none" cap="none" strike="noStrike"/>
          </a:p>
        </p:txBody>
      </p:sp>
      <p:sp>
        <p:nvSpPr>
          <p:cNvPr id="863" name="Google Shape;863;g39d6414ca10_0_935"/>
          <p:cNvSpPr/>
          <p:nvPr/>
        </p:nvSpPr>
        <p:spPr>
          <a:xfrm>
            <a:off x="336590" y="3404394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Adaptability sustains momentum through evolving complex challenges.</a:t>
            </a:r>
            <a:endParaRPr i="0" sz="1750" u="none" cap="none" strike="noStrike"/>
          </a:p>
        </p:txBody>
      </p:sp>
      <p:sp>
        <p:nvSpPr>
          <p:cNvPr id="864" name="Google Shape;864;g39d6414ca10_0_935"/>
          <p:cNvSpPr/>
          <p:nvPr/>
        </p:nvSpPr>
        <p:spPr>
          <a:xfrm>
            <a:off x="336590" y="3846592"/>
            <a:ext cx="96438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Behavior shapes trust more than messaging during challenging unpredictable situations.</a:t>
            </a:r>
            <a:endParaRPr i="0" sz="1750" u="none" cap="none" strike="noStrike"/>
          </a:p>
        </p:txBody>
      </p:sp>
      <p:sp>
        <p:nvSpPr>
          <p:cNvPr id="865" name="Google Shape;865;g39d6414ca10_0_935"/>
          <p:cNvSpPr/>
          <p:nvPr/>
        </p:nvSpPr>
        <p:spPr>
          <a:xfrm>
            <a:off x="336590" y="4350743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These traits are stabilization tools, not personality preferences for effective leadership.</a:t>
            </a:r>
            <a:endParaRPr i="0" sz="1750" u="none" cap="none" strike="noStrike"/>
          </a:p>
        </p:txBody>
      </p:sp>
      <p:sp>
        <p:nvSpPr>
          <p:cNvPr id="866" name="Google Shape;866;g39d6414ca10_0_935"/>
          <p:cNvSpPr/>
          <p:nvPr/>
        </p:nvSpPr>
        <p:spPr>
          <a:xfrm>
            <a:off x="336590" y="4792941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Empathy builds connection and understanding during difficult times.</a:t>
            </a:r>
            <a:endParaRPr i="0" sz="1750" u="none" cap="none" strike="noStrike"/>
          </a:p>
        </p:txBody>
      </p:sp>
      <p:sp>
        <p:nvSpPr>
          <p:cNvPr id="867" name="Google Shape;867;g39d6414ca10_0_935"/>
          <p:cNvSpPr/>
          <p:nvPr/>
        </p:nvSpPr>
        <p:spPr>
          <a:xfrm>
            <a:off x="336590" y="5235139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Resilience enables recovery and continued forward movement.</a:t>
            </a:r>
            <a:endParaRPr i="0" sz="1750" u="none" cap="none" strike="noStrike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g38de0571ff3_0_14"/>
          <p:cNvSpPr txBox="1"/>
          <p:nvPr>
            <p:ph idx="11" type="ftr"/>
          </p:nvPr>
        </p:nvSpPr>
        <p:spPr>
          <a:xfrm>
            <a:off x="9588795" y="127591"/>
            <a:ext cx="2603100" cy="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100"/>
              <a:t>“Develop a passion for learning.”</a:t>
            </a:r>
            <a:endParaRPr/>
          </a:p>
        </p:txBody>
      </p:sp>
      <p:sp>
        <p:nvSpPr>
          <p:cNvPr id="874" name="Google Shape;874;g38de0571ff3_0_14"/>
          <p:cNvSpPr txBox="1"/>
          <p:nvPr/>
        </p:nvSpPr>
        <p:spPr>
          <a:xfrm>
            <a:off x="2574824" y="2290350"/>
            <a:ext cx="60786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7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BREAK TIME</a:t>
            </a:r>
            <a:endParaRPr b="0" i="0" sz="72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5" name="Google Shape;875;g38de0571ff3_0_14"/>
          <p:cNvSpPr txBox="1"/>
          <p:nvPr>
            <p:ph idx="1" type="body"/>
          </p:nvPr>
        </p:nvSpPr>
        <p:spPr>
          <a:xfrm>
            <a:off x="3504525" y="3636325"/>
            <a:ext cx="42192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/>
          </a:bodyPr>
          <a:lstStyle/>
          <a:p>
            <a:pPr indent="0" lvl="0" marL="457200" marR="1300480" rtl="0" algn="l">
              <a:lnSpc>
                <a:spcPct val="100000"/>
              </a:lnSpc>
              <a:spcBef>
                <a:spcPts val="1190"/>
              </a:spcBef>
              <a:spcAft>
                <a:spcPts val="0"/>
              </a:spcAft>
              <a:buSzPct val="88235"/>
              <a:buNone/>
            </a:pPr>
            <a:r>
              <a:rPr b="0" lang="en-US" sz="2400"/>
              <a:t>Be back in 15 mins. </a:t>
            </a:r>
            <a:endParaRPr b="0" sz="240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0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g39d62ae3b7c_0_0"/>
          <p:cNvSpPr txBox="1"/>
          <p:nvPr>
            <p:ph idx="11" type="ftr"/>
          </p:nvPr>
        </p:nvSpPr>
        <p:spPr>
          <a:xfrm>
            <a:off x="9588795" y="127591"/>
            <a:ext cx="2603100" cy="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100"/>
              <a:t>“Develop a passion for learning.”</a:t>
            </a:r>
            <a:endParaRPr/>
          </a:p>
        </p:txBody>
      </p:sp>
      <p:sp>
        <p:nvSpPr>
          <p:cNvPr id="882" name="Google Shape;882;g39d62ae3b7c_0_0"/>
          <p:cNvSpPr txBox="1"/>
          <p:nvPr/>
        </p:nvSpPr>
        <p:spPr>
          <a:xfrm>
            <a:off x="2574824" y="2290350"/>
            <a:ext cx="60786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7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Lab Time</a:t>
            </a:r>
            <a:endParaRPr b="0" i="0" sz="72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3" name="Google Shape;883;g39d62ae3b7c_0_0"/>
          <p:cNvSpPr txBox="1"/>
          <p:nvPr>
            <p:ph idx="1" type="body"/>
          </p:nvPr>
        </p:nvSpPr>
        <p:spPr>
          <a:xfrm>
            <a:off x="3504525" y="3636325"/>
            <a:ext cx="42192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457200" marR="1300480" rtl="0" algn="ctr">
              <a:lnSpc>
                <a:spcPct val="100000"/>
              </a:lnSpc>
              <a:spcBef>
                <a:spcPts val="1190"/>
              </a:spcBef>
              <a:spcAft>
                <a:spcPts val="0"/>
              </a:spcAft>
              <a:buSzPts val="2118"/>
              <a:buNone/>
            </a:pPr>
            <a:r>
              <a:rPr b="0" lang="en-US" sz="2400"/>
              <a:t>1 Hour</a:t>
            </a:r>
            <a:endParaRPr b="0" sz="240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8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g39d6414ca10_0_1102"/>
          <p:cNvSpPr txBox="1"/>
          <p:nvPr>
            <p:ph idx="11" type="ftr"/>
          </p:nvPr>
        </p:nvSpPr>
        <p:spPr>
          <a:xfrm>
            <a:off x="44302" y="6574155"/>
            <a:ext cx="4572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© 2025 Innovation In Software Corporation</a:t>
            </a:r>
            <a:endParaRPr/>
          </a:p>
        </p:txBody>
      </p:sp>
      <p:sp>
        <p:nvSpPr>
          <p:cNvPr id="890" name="Google Shape;890;g39d6414ca10_0_1102"/>
          <p:cNvSpPr txBox="1"/>
          <p:nvPr>
            <p:ph idx="12" type="sldNum"/>
          </p:nvPr>
        </p:nvSpPr>
        <p:spPr>
          <a:xfrm rot="-5400000">
            <a:off x="11189118" y="5824571"/>
            <a:ext cx="13158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91" name="Google Shape;891;g39d6414ca10_0_1102"/>
          <p:cNvSpPr/>
          <p:nvPr/>
        </p:nvSpPr>
        <p:spPr>
          <a:xfrm>
            <a:off x="542975" y="344550"/>
            <a:ext cx="9505200" cy="15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SzPts val="4746"/>
              <a:buFont typeface="Nunito Sans"/>
              <a:buNone/>
            </a:pPr>
            <a:r>
              <a:rPr i="0" lang="en-US" sz="4745" u="none" cap="none" strike="noStrike">
                <a:solidFill>
                  <a:srgbClr val="D1282E"/>
                </a:solidFill>
              </a:rPr>
              <a:t>Crisis Leadership: Recap &amp; Review</a:t>
            </a:r>
            <a:endParaRPr i="0" sz="4745" u="none" cap="none" strike="noStrike"/>
          </a:p>
        </p:txBody>
      </p:sp>
      <p:sp>
        <p:nvSpPr>
          <p:cNvPr id="892" name="Google Shape;892;g39d6414ca10_0_1102"/>
          <p:cNvSpPr/>
          <p:nvPr/>
        </p:nvSpPr>
        <p:spPr>
          <a:xfrm>
            <a:off x="542975" y="1694017"/>
            <a:ext cx="7689900" cy="2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356"/>
              <a:buFont typeface="Inter"/>
              <a:buNone/>
            </a:pPr>
            <a:r>
              <a:rPr i="0" lang="en-US" sz="1355" u="none" cap="none" strike="noStrike">
                <a:solidFill>
                  <a:srgbClr val="002060"/>
                </a:solidFill>
              </a:rPr>
              <a:t>Psychology, Traits, and Stabilization Through Presence</a:t>
            </a:r>
            <a:endParaRPr i="0" sz="1355" u="none" cap="none" strike="noStrike"/>
          </a:p>
        </p:txBody>
      </p:sp>
      <p:sp>
        <p:nvSpPr>
          <p:cNvPr id="893" name="Google Shape;893;g39d6414ca10_0_1102"/>
          <p:cNvSpPr/>
          <p:nvPr/>
        </p:nvSpPr>
        <p:spPr>
          <a:xfrm>
            <a:off x="542975" y="2150587"/>
            <a:ext cx="4287900" cy="4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615"/>
              </a:lnSpc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SzPts val="2754"/>
              <a:buFont typeface="Nunito Sans"/>
              <a:buNone/>
            </a:pPr>
            <a:r>
              <a:rPr i="0" lang="en-US" sz="2754" u="none" cap="none" strike="noStrike">
                <a:solidFill>
                  <a:srgbClr val="D1282E"/>
                </a:solidFill>
              </a:rPr>
              <a:t>Crisis Leadership Overview</a:t>
            </a:r>
            <a:endParaRPr i="0" sz="2754" u="none" cap="none" strike="noStrike"/>
          </a:p>
        </p:txBody>
      </p:sp>
      <p:sp>
        <p:nvSpPr>
          <p:cNvPr id="894" name="Google Shape;894;g39d6414ca10_0_1102"/>
          <p:cNvSpPr/>
          <p:nvPr/>
        </p:nvSpPr>
        <p:spPr>
          <a:xfrm>
            <a:off x="542975" y="2765164"/>
            <a:ext cx="7689900" cy="2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90589" lvl="0" marL="290589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356"/>
              <a:buChar char="•"/>
            </a:pPr>
            <a:r>
              <a:rPr i="0" lang="en-US" sz="1355" u="none" cap="none" strike="noStrike">
                <a:solidFill>
                  <a:srgbClr val="002060"/>
                </a:solidFill>
              </a:rPr>
              <a:t>Crisis shifts leadership from optimization to stabilization</a:t>
            </a:r>
            <a:endParaRPr i="0" sz="1355" u="none" cap="none" strike="noStrike"/>
          </a:p>
        </p:txBody>
      </p:sp>
      <p:sp>
        <p:nvSpPr>
          <p:cNvPr id="895" name="Google Shape;895;g39d6414ca10_0_1102"/>
          <p:cNvSpPr/>
          <p:nvPr/>
        </p:nvSpPr>
        <p:spPr>
          <a:xfrm>
            <a:off x="542975" y="3107618"/>
            <a:ext cx="7689900" cy="2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90589" lvl="0" marL="290589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356"/>
              <a:buChar char="•"/>
            </a:pPr>
            <a:r>
              <a:rPr i="0" lang="en-US" sz="1355" u="none" cap="none" strike="noStrike">
                <a:solidFill>
                  <a:srgbClr val="002060"/>
                </a:solidFill>
              </a:rPr>
              <a:t>Presence and posture become signals of control</a:t>
            </a:r>
            <a:endParaRPr i="0" sz="1355" u="none" cap="none" strike="noStrike"/>
          </a:p>
        </p:txBody>
      </p:sp>
      <p:sp>
        <p:nvSpPr>
          <p:cNvPr id="896" name="Google Shape;896;g39d6414ca10_0_1102"/>
          <p:cNvSpPr/>
          <p:nvPr/>
        </p:nvSpPr>
        <p:spPr>
          <a:xfrm>
            <a:off x="542975" y="3450070"/>
            <a:ext cx="7689900" cy="2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90589" lvl="0" marL="290589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356"/>
              <a:buChar char="•"/>
            </a:pPr>
            <a:r>
              <a:rPr i="0" lang="en-US" sz="1355" u="none" cap="none" strike="noStrike">
                <a:solidFill>
                  <a:srgbClr val="002060"/>
                </a:solidFill>
              </a:rPr>
              <a:t>Clarity matters more than technical precision</a:t>
            </a:r>
            <a:endParaRPr i="0" sz="1355" u="none" cap="none" strike="noStrike"/>
          </a:p>
        </p:txBody>
      </p:sp>
      <p:sp>
        <p:nvSpPr>
          <p:cNvPr id="897" name="Google Shape;897;g39d6414ca10_0_1102"/>
          <p:cNvSpPr/>
          <p:nvPr/>
        </p:nvSpPr>
        <p:spPr>
          <a:xfrm>
            <a:off x="542975" y="3792522"/>
            <a:ext cx="7689900" cy="2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90589" lvl="0" marL="290589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356"/>
              <a:buChar char="•"/>
            </a:pPr>
            <a:r>
              <a:rPr i="0" lang="en-US" sz="1355" u="none" cap="none" strike="noStrike">
                <a:solidFill>
                  <a:srgbClr val="002060"/>
                </a:solidFill>
              </a:rPr>
              <a:t>Calm is interpreted as capability</a:t>
            </a:r>
            <a:endParaRPr i="0" sz="1355" u="none" cap="none" strike="noStrike"/>
          </a:p>
        </p:txBody>
      </p:sp>
      <p:sp>
        <p:nvSpPr>
          <p:cNvPr id="898" name="Google Shape;898;g39d6414ca10_0_1102"/>
          <p:cNvSpPr/>
          <p:nvPr/>
        </p:nvSpPr>
        <p:spPr>
          <a:xfrm>
            <a:off x="542975" y="4134974"/>
            <a:ext cx="7689900" cy="2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90589" lvl="0" marL="290589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356"/>
              <a:buChar char="•"/>
            </a:pPr>
            <a:r>
              <a:rPr i="0" lang="en-US" sz="1355" u="none" cap="none" strike="noStrike">
                <a:solidFill>
                  <a:srgbClr val="002060"/>
                </a:solidFill>
              </a:rPr>
              <a:t>The leader becomes the emotional "anchor" under stress</a:t>
            </a:r>
            <a:endParaRPr i="0" sz="1355" u="none" cap="none" strike="noStrike"/>
          </a:p>
        </p:txBody>
      </p:sp>
      <p:sp>
        <p:nvSpPr>
          <p:cNvPr id="899" name="Google Shape;899;g39d6414ca10_0_1102"/>
          <p:cNvSpPr/>
          <p:nvPr/>
        </p:nvSpPr>
        <p:spPr>
          <a:xfrm>
            <a:off x="542975" y="4954340"/>
            <a:ext cx="7689900" cy="1027500"/>
          </a:xfrm>
          <a:prstGeom prst="roundRect">
            <a:avLst>
              <a:gd fmla="val 7181" name="adj"/>
            </a:avLst>
          </a:prstGeom>
          <a:solidFill>
            <a:srgbClr val="F1C0C0"/>
          </a:solidFill>
          <a:ln>
            <a:noFill/>
          </a:ln>
        </p:spPr>
        <p:txBody>
          <a:bodyPr anchorCtr="0" anchor="ctr" bIns="77475" lIns="77475" spcFirstLastPara="1" rIns="77475" wrap="square" tIns="774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900" name="Google Shape;900;g39d6414ca10_0_110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8540" y="5220311"/>
            <a:ext cx="219456" cy="175565"/>
          </a:xfrm>
          <a:prstGeom prst="rect">
            <a:avLst/>
          </a:prstGeom>
          <a:noFill/>
          <a:ln>
            <a:noFill/>
          </a:ln>
        </p:spPr>
      </p:pic>
      <p:sp>
        <p:nvSpPr>
          <p:cNvPr id="901" name="Google Shape;901;g39d6414ca10_0_1102"/>
          <p:cNvSpPr/>
          <p:nvPr/>
        </p:nvSpPr>
        <p:spPr>
          <a:xfrm>
            <a:off x="1113561" y="5173796"/>
            <a:ext cx="6943800" cy="5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6"/>
              <a:buFont typeface="Inter"/>
              <a:buNone/>
            </a:pPr>
            <a:r>
              <a:rPr b="1" i="0" lang="en-US" sz="1355" u="none" cap="none" strike="noStrike">
                <a:solidFill>
                  <a:srgbClr val="000000"/>
                </a:solidFill>
              </a:rPr>
              <a:t>Governance Anchor:</a:t>
            </a:r>
            <a:r>
              <a:rPr i="0" lang="en-US" sz="1355" u="none" cap="none" strike="noStrike">
                <a:solidFill>
                  <a:srgbClr val="000000"/>
                </a:solidFill>
              </a:rPr>
              <a:t> "Crisis leadership protects psychological stability so governance can operate effectively."</a:t>
            </a:r>
            <a:endParaRPr i="0" sz="1355" u="none" cap="none" strike="noStrike"/>
          </a:p>
        </p:txBody>
      </p:sp>
      <p:pic>
        <p:nvPicPr>
          <p:cNvPr descr="preencoded.png" id="902" name="Google Shape;902;g39d6414ca10_0_110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39177" y="1424973"/>
            <a:ext cx="3050793" cy="30507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7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g39d6414ca10_0_1120"/>
          <p:cNvSpPr txBox="1"/>
          <p:nvPr>
            <p:ph idx="11" type="ftr"/>
          </p:nvPr>
        </p:nvSpPr>
        <p:spPr>
          <a:xfrm>
            <a:off x="44302" y="6574155"/>
            <a:ext cx="4572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© 2025 Innovation In Software Corporation</a:t>
            </a:r>
            <a:endParaRPr/>
          </a:p>
        </p:txBody>
      </p:sp>
      <p:sp>
        <p:nvSpPr>
          <p:cNvPr id="909" name="Google Shape;909;g39d6414ca10_0_1120"/>
          <p:cNvSpPr txBox="1"/>
          <p:nvPr>
            <p:ph idx="12" type="sldNum"/>
          </p:nvPr>
        </p:nvSpPr>
        <p:spPr>
          <a:xfrm rot="-5400000">
            <a:off x="11189118" y="5824571"/>
            <a:ext cx="13158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10" name="Google Shape;910;g39d6414ca10_0_1120"/>
          <p:cNvSpPr/>
          <p:nvPr/>
        </p:nvSpPr>
        <p:spPr>
          <a:xfrm>
            <a:off x="463590" y="550108"/>
            <a:ext cx="56706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SzPts val="4450"/>
              <a:buFont typeface="Nunito Sans"/>
              <a:buNone/>
            </a:pPr>
            <a:r>
              <a:rPr i="0" lang="en-US" sz="4450" u="none" cap="none" strike="noStrike">
                <a:solidFill>
                  <a:srgbClr val="D1282E"/>
                </a:solidFill>
              </a:rPr>
              <a:t>Psychology of Crisis</a:t>
            </a:r>
            <a:endParaRPr i="0" sz="4450" u="none" cap="none" strike="noStrike"/>
          </a:p>
        </p:txBody>
      </p:sp>
      <p:sp>
        <p:nvSpPr>
          <p:cNvPr id="911" name="Google Shape;911;g39d6414ca10_0_1120"/>
          <p:cNvSpPr/>
          <p:nvPr/>
        </p:nvSpPr>
        <p:spPr>
          <a:xfrm>
            <a:off x="463590" y="1712516"/>
            <a:ext cx="13042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Crisis pushes people into survival mode</a:t>
            </a:r>
            <a:endParaRPr i="0" sz="1750" u="none" cap="none" strike="noStrike"/>
          </a:p>
        </p:txBody>
      </p:sp>
      <p:sp>
        <p:nvSpPr>
          <p:cNvPr id="912" name="Google Shape;912;g39d6414ca10_0_1120"/>
          <p:cNvSpPr/>
          <p:nvPr/>
        </p:nvSpPr>
        <p:spPr>
          <a:xfrm>
            <a:off x="463590" y="2154714"/>
            <a:ext cx="13042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Emotion comes before logic when threat is perceived</a:t>
            </a:r>
            <a:endParaRPr i="0" sz="1750" u="none" cap="none" strike="noStrike"/>
          </a:p>
        </p:txBody>
      </p:sp>
      <p:sp>
        <p:nvSpPr>
          <p:cNvPr id="913" name="Google Shape;913;g39d6414ca10_0_1120"/>
          <p:cNvSpPr/>
          <p:nvPr/>
        </p:nvSpPr>
        <p:spPr>
          <a:xfrm>
            <a:off x="463590" y="2596912"/>
            <a:ext cx="13042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Stress and uncertainty shrink cognitive range</a:t>
            </a:r>
            <a:endParaRPr i="0" sz="1750" u="none" cap="none" strike="noStrike"/>
          </a:p>
        </p:txBody>
      </p:sp>
      <p:sp>
        <p:nvSpPr>
          <p:cNvPr id="914" name="Google Shape;914;g39d6414ca10_0_1120"/>
          <p:cNvSpPr/>
          <p:nvPr/>
        </p:nvSpPr>
        <p:spPr>
          <a:xfrm>
            <a:off x="463590" y="3039110"/>
            <a:ext cx="13042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Time compression increases reactive decisions</a:t>
            </a:r>
            <a:endParaRPr i="0" sz="1750" u="none" cap="none" strike="noStrike"/>
          </a:p>
        </p:txBody>
      </p:sp>
      <p:sp>
        <p:nvSpPr>
          <p:cNvPr id="915" name="Google Shape;915;g39d6414ca10_0_1120"/>
          <p:cNvSpPr/>
          <p:nvPr/>
        </p:nvSpPr>
        <p:spPr>
          <a:xfrm>
            <a:off x="463590" y="3481308"/>
            <a:ext cx="13042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Stabilization of the mind comes before stabilization of the system</a:t>
            </a:r>
            <a:endParaRPr i="0" sz="1750" u="none" cap="none" strike="noStrike"/>
          </a:p>
        </p:txBody>
      </p:sp>
      <p:sp>
        <p:nvSpPr>
          <p:cNvPr id="916" name="Google Shape;916;g39d6414ca10_0_1120"/>
          <p:cNvSpPr/>
          <p:nvPr/>
        </p:nvSpPr>
        <p:spPr>
          <a:xfrm>
            <a:off x="463598" y="4099350"/>
            <a:ext cx="10452300" cy="963900"/>
          </a:xfrm>
          <a:prstGeom prst="roundRect">
            <a:avLst>
              <a:gd fmla="val 9884" name="adj"/>
            </a:avLst>
          </a:prstGeom>
          <a:solidFill>
            <a:srgbClr val="F1C0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917" name="Google Shape;917;g39d6414ca10_0_11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0404" y="4443452"/>
            <a:ext cx="283488" cy="226814"/>
          </a:xfrm>
          <a:prstGeom prst="rect">
            <a:avLst/>
          </a:prstGeom>
          <a:noFill/>
          <a:ln>
            <a:noFill/>
          </a:ln>
        </p:spPr>
      </p:pic>
      <p:sp>
        <p:nvSpPr>
          <p:cNvPr id="918" name="Google Shape;918;g39d6414ca10_0_1120"/>
          <p:cNvSpPr/>
          <p:nvPr/>
        </p:nvSpPr>
        <p:spPr>
          <a:xfrm>
            <a:off x="1200706" y="4382849"/>
            <a:ext cx="120789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0"/>
              <a:buFont typeface="Inter"/>
              <a:buNone/>
            </a:pPr>
            <a:r>
              <a:rPr b="1" i="0" lang="en-US" sz="1750" u="none" cap="none" strike="noStrike">
                <a:solidFill>
                  <a:srgbClr val="000000"/>
                </a:solidFill>
              </a:rPr>
              <a:t>Governance Anchor:</a:t>
            </a:r>
            <a:r>
              <a:rPr i="0" lang="en-US" sz="1750" u="none" cap="none" strike="noStrike">
                <a:solidFill>
                  <a:srgbClr val="000000"/>
                </a:solidFill>
              </a:rPr>
              <a:t> "Before strategy works, the mind must be stabilized."</a:t>
            </a:r>
            <a:endParaRPr i="0" sz="1750" u="none" cap="none" strike="noStrike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39d6414ca10_0_48"/>
          <p:cNvSpPr txBox="1"/>
          <p:nvPr>
            <p:ph idx="11" type="ftr"/>
          </p:nvPr>
        </p:nvSpPr>
        <p:spPr>
          <a:xfrm>
            <a:off x="44302" y="6574155"/>
            <a:ext cx="4572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© 2025 Innovation In Software Corporation</a:t>
            </a:r>
            <a:endParaRPr/>
          </a:p>
        </p:txBody>
      </p:sp>
      <p:sp>
        <p:nvSpPr>
          <p:cNvPr id="218" name="Google Shape;218;g39d6414ca10_0_48"/>
          <p:cNvSpPr txBox="1"/>
          <p:nvPr>
            <p:ph idx="12" type="sldNum"/>
          </p:nvPr>
        </p:nvSpPr>
        <p:spPr>
          <a:xfrm rot="-5400000">
            <a:off x="11189118" y="5824571"/>
            <a:ext cx="13158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9" name="Google Shape;219;g39d6414ca10_0_48"/>
          <p:cNvSpPr/>
          <p:nvPr/>
        </p:nvSpPr>
        <p:spPr>
          <a:xfrm>
            <a:off x="615990" y="730925"/>
            <a:ext cx="9643800" cy="14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SzPts val="4450"/>
              <a:buFont typeface="Nunito Sans"/>
              <a:buNone/>
            </a:pPr>
            <a:r>
              <a:rPr i="0" lang="en-US" sz="4450" u="none" cap="none" strike="noStrike">
                <a:solidFill>
                  <a:srgbClr val="D1282E"/>
                </a:solidFill>
              </a:rPr>
              <a:t>Emotional Regulation as Leadership Output</a:t>
            </a:r>
            <a:endParaRPr i="0" sz="4450" u="none" cap="none" strike="noStrike"/>
          </a:p>
        </p:txBody>
      </p:sp>
      <p:sp>
        <p:nvSpPr>
          <p:cNvPr id="220" name="Google Shape;220;g39d6414ca10_0_48"/>
          <p:cNvSpPr/>
          <p:nvPr/>
        </p:nvSpPr>
        <p:spPr>
          <a:xfrm>
            <a:off x="615990" y="2375297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People copy the leader's emotional tone</a:t>
            </a:r>
            <a:endParaRPr i="0" sz="1750" u="none" cap="none" strike="noStrike"/>
          </a:p>
        </p:txBody>
      </p:sp>
      <p:sp>
        <p:nvSpPr>
          <p:cNvPr id="221" name="Google Shape;221;g39d6414ca10_0_48"/>
          <p:cNvSpPr/>
          <p:nvPr/>
        </p:nvSpPr>
        <p:spPr>
          <a:xfrm>
            <a:off x="615990" y="2817495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Calm is interpreted as control</a:t>
            </a:r>
            <a:endParaRPr i="0" sz="1750" u="none" cap="none" strike="noStrike"/>
          </a:p>
        </p:txBody>
      </p:sp>
      <p:sp>
        <p:nvSpPr>
          <p:cNvPr id="222" name="Google Shape;222;g39d6414ca10_0_48"/>
          <p:cNvSpPr/>
          <p:nvPr/>
        </p:nvSpPr>
        <p:spPr>
          <a:xfrm>
            <a:off x="615990" y="3259693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Panic is interpreted as incompetence</a:t>
            </a:r>
            <a:endParaRPr i="0" sz="1750" u="none" cap="none" strike="noStrike"/>
          </a:p>
        </p:txBody>
      </p:sp>
      <p:sp>
        <p:nvSpPr>
          <p:cNvPr id="223" name="Google Shape;223;g39d6414ca10_0_48"/>
          <p:cNvSpPr/>
          <p:nvPr/>
        </p:nvSpPr>
        <p:spPr>
          <a:xfrm>
            <a:off x="615990" y="3701891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Regulation precedes clarity</a:t>
            </a:r>
            <a:endParaRPr i="0" sz="1750" u="none" cap="none" strike="noStrike"/>
          </a:p>
        </p:txBody>
      </p:sp>
      <p:pic>
        <p:nvPicPr>
          <p:cNvPr descr="preencoded.png" id="224" name="Google Shape;224;g39d6414ca10_0_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80527" y="2288973"/>
            <a:ext cx="3816325" cy="3816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3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Google Shape;924;g39d6414ca10_0_1135"/>
          <p:cNvSpPr txBox="1"/>
          <p:nvPr>
            <p:ph idx="11" type="ftr"/>
          </p:nvPr>
        </p:nvSpPr>
        <p:spPr>
          <a:xfrm>
            <a:off x="44302" y="6574155"/>
            <a:ext cx="4572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© 2025 Innovation In Software Corporation</a:t>
            </a:r>
            <a:endParaRPr/>
          </a:p>
        </p:txBody>
      </p:sp>
      <p:sp>
        <p:nvSpPr>
          <p:cNvPr id="925" name="Google Shape;925;g39d6414ca10_0_1135"/>
          <p:cNvSpPr txBox="1"/>
          <p:nvPr>
            <p:ph idx="12" type="sldNum"/>
          </p:nvPr>
        </p:nvSpPr>
        <p:spPr>
          <a:xfrm rot="-5400000">
            <a:off x="11189118" y="5824571"/>
            <a:ext cx="13158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26" name="Google Shape;926;g39d6414ca10_0_1135"/>
          <p:cNvSpPr/>
          <p:nvPr/>
        </p:nvSpPr>
        <p:spPr>
          <a:xfrm>
            <a:off x="425501" y="896975"/>
            <a:ext cx="92541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SzPts val="4450"/>
              <a:buFont typeface="Nunito Sans"/>
              <a:buNone/>
            </a:pPr>
            <a:r>
              <a:rPr i="0" lang="en-US" sz="4450" u="none" cap="none" strike="noStrike">
                <a:solidFill>
                  <a:srgbClr val="D1282E"/>
                </a:solidFill>
              </a:rPr>
              <a:t>Traits of Effective Crisis Leaders</a:t>
            </a:r>
            <a:endParaRPr i="0" sz="4450" u="none" cap="none" strike="noStrike"/>
          </a:p>
        </p:txBody>
      </p:sp>
      <p:sp>
        <p:nvSpPr>
          <p:cNvPr id="927" name="Google Shape;927;g39d6414ca10_0_1135"/>
          <p:cNvSpPr/>
          <p:nvPr/>
        </p:nvSpPr>
        <p:spPr>
          <a:xfrm>
            <a:off x="425490" y="2059391"/>
            <a:ext cx="13042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Clarity reduces overwhelm and creates direction</a:t>
            </a:r>
            <a:endParaRPr i="0" sz="1750" u="none" cap="none" strike="noStrike"/>
          </a:p>
        </p:txBody>
      </p:sp>
      <p:sp>
        <p:nvSpPr>
          <p:cNvPr id="928" name="Google Shape;928;g39d6414ca10_0_1135"/>
          <p:cNvSpPr/>
          <p:nvPr/>
        </p:nvSpPr>
        <p:spPr>
          <a:xfrm>
            <a:off x="425490" y="2501589"/>
            <a:ext cx="13042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Calm preserves psychological safety</a:t>
            </a:r>
            <a:endParaRPr i="0" sz="1750" u="none" cap="none" strike="noStrike"/>
          </a:p>
        </p:txBody>
      </p:sp>
      <p:sp>
        <p:nvSpPr>
          <p:cNvPr id="929" name="Google Shape;929;g39d6414ca10_0_1135"/>
          <p:cNvSpPr/>
          <p:nvPr/>
        </p:nvSpPr>
        <p:spPr>
          <a:xfrm>
            <a:off x="425490" y="2943787"/>
            <a:ext cx="13042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Decisiveness prevents drift and hesitation</a:t>
            </a:r>
            <a:endParaRPr i="0" sz="1750" u="none" cap="none" strike="noStrike"/>
          </a:p>
        </p:txBody>
      </p:sp>
      <p:sp>
        <p:nvSpPr>
          <p:cNvPr id="930" name="Google Shape;930;g39d6414ca10_0_1135"/>
          <p:cNvSpPr/>
          <p:nvPr/>
        </p:nvSpPr>
        <p:spPr>
          <a:xfrm>
            <a:off x="425490" y="3385985"/>
            <a:ext cx="13042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Adaptability sustains control as conditions evolve</a:t>
            </a:r>
            <a:endParaRPr i="0" sz="1750" u="none" cap="none" strike="noStrike"/>
          </a:p>
        </p:txBody>
      </p:sp>
      <p:sp>
        <p:nvSpPr>
          <p:cNvPr id="931" name="Google Shape;931;g39d6414ca10_0_1135"/>
          <p:cNvSpPr/>
          <p:nvPr/>
        </p:nvSpPr>
        <p:spPr>
          <a:xfrm>
            <a:off x="425490" y="3828183"/>
            <a:ext cx="13042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Traits are leadership tools, not personality preferences</a:t>
            </a:r>
            <a:endParaRPr i="0" sz="1750" u="none" cap="none" strike="noStrike"/>
          </a:p>
        </p:txBody>
      </p:sp>
      <p:sp>
        <p:nvSpPr>
          <p:cNvPr id="932" name="Google Shape;932;g39d6414ca10_0_1135"/>
          <p:cNvSpPr/>
          <p:nvPr/>
        </p:nvSpPr>
        <p:spPr>
          <a:xfrm>
            <a:off x="425498" y="4446225"/>
            <a:ext cx="10591800" cy="963900"/>
          </a:xfrm>
          <a:prstGeom prst="roundRect">
            <a:avLst>
              <a:gd fmla="val 9884" name="adj"/>
            </a:avLst>
          </a:prstGeom>
          <a:solidFill>
            <a:srgbClr val="F1C0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933" name="Google Shape;933;g39d6414ca10_0_11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2304" y="4790327"/>
            <a:ext cx="283488" cy="226814"/>
          </a:xfrm>
          <a:prstGeom prst="rect">
            <a:avLst/>
          </a:prstGeom>
          <a:noFill/>
          <a:ln>
            <a:noFill/>
          </a:ln>
        </p:spPr>
      </p:pic>
      <p:sp>
        <p:nvSpPr>
          <p:cNvPr id="934" name="Google Shape;934;g39d6414ca10_0_1135"/>
          <p:cNvSpPr/>
          <p:nvPr/>
        </p:nvSpPr>
        <p:spPr>
          <a:xfrm>
            <a:off x="1162606" y="4729724"/>
            <a:ext cx="120789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0"/>
              <a:buFont typeface="Inter"/>
              <a:buNone/>
            </a:pPr>
            <a:r>
              <a:rPr b="1" i="0" lang="en-US" sz="1750" u="none" cap="none" strike="noStrike">
                <a:solidFill>
                  <a:srgbClr val="000000"/>
                </a:solidFill>
              </a:rPr>
              <a:t>Governance Anchor:</a:t>
            </a:r>
            <a:r>
              <a:rPr i="0" lang="en-US" sz="1750" u="none" cap="none" strike="noStrike">
                <a:solidFill>
                  <a:srgbClr val="000000"/>
                </a:solidFill>
              </a:rPr>
              <a:t> "Traits hold confidence in place when plans have not yet taken hold."</a:t>
            </a:r>
            <a:endParaRPr i="0" sz="1750" u="none" cap="none" strike="noStrike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g39d6414ca10_0_1150"/>
          <p:cNvSpPr txBox="1"/>
          <p:nvPr>
            <p:ph idx="11" type="ftr"/>
          </p:nvPr>
        </p:nvSpPr>
        <p:spPr>
          <a:xfrm>
            <a:off x="44302" y="6574155"/>
            <a:ext cx="4572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© 2025 Innovation In Software Corporation</a:t>
            </a:r>
            <a:endParaRPr/>
          </a:p>
        </p:txBody>
      </p:sp>
      <p:sp>
        <p:nvSpPr>
          <p:cNvPr id="941" name="Google Shape;941;g39d6414ca10_0_1150"/>
          <p:cNvSpPr txBox="1"/>
          <p:nvPr>
            <p:ph idx="12" type="sldNum"/>
          </p:nvPr>
        </p:nvSpPr>
        <p:spPr>
          <a:xfrm rot="-5400000">
            <a:off x="11189118" y="5824571"/>
            <a:ext cx="13158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42" name="Google Shape;942;g39d6414ca10_0_1150"/>
          <p:cNvSpPr/>
          <p:nvPr/>
        </p:nvSpPr>
        <p:spPr>
          <a:xfrm>
            <a:off x="336590" y="672306"/>
            <a:ext cx="8964000" cy="14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SzPts val="4450"/>
              <a:buFont typeface="Nunito Sans"/>
              <a:buNone/>
            </a:pPr>
            <a:r>
              <a:rPr i="0" lang="en-US" sz="4450" u="none" cap="none" strike="noStrike">
                <a:solidFill>
                  <a:srgbClr val="D1282E"/>
                </a:solidFill>
              </a:rPr>
              <a:t>Crisis Leadership Behaviors in Practice</a:t>
            </a:r>
            <a:endParaRPr i="0" sz="4450" u="none" cap="none" strike="noStrike"/>
          </a:p>
        </p:txBody>
      </p:sp>
      <p:sp>
        <p:nvSpPr>
          <p:cNvPr id="943" name="Google Shape;943;g39d6414ca10_0_1150"/>
          <p:cNvSpPr/>
          <p:nvPr/>
        </p:nvSpPr>
        <p:spPr>
          <a:xfrm>
            <a:off x="336590" y="2316678"/>
            <a:ext cx="89640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Posture and tone shape collective emotion</a:t>
            </a:r>
            <a:endParaRPr i="0" sz="1750" u="none" cap="none" strike="noStrike"/>
          </a:p>
        </p:txBody>
      </p:sp>
      <p:sp>
        <p:nvSpPr>
          <p:cNvPr id="944" name="Google Shape;944;g39d6414ca10_0_1150"/>
          <p:cNvSpPr/>
          <p:nvPr/>
        </p:nvSpPr>
        <p:spPr>
          <a:xfrm>
            <a:off x="336590" y="2758877"/>
            <a:ext cx="89640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Communication must be direct and stabilizing</a:t>
            </a:r>
            <a:endParaRPr i="0" sz="1750" u="none" cap="none" strike="noStrike"/>
          </a:p>
        </p:txBody>
      </p:sp>
      <p:sp>
        <p:nvSpPr>
          <p:cNvPr id="945" name="Google Shape;945;g39d6414ca10_0_1150"/>
          <p:cNvSpPr/>
          <p:nvPr/>
        </p:nvSpPr>
        <p:spPr>
          <a:xfrm>
            <a:off x="336590" y="3201075"/>
            <a:ext cx="89640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Authority must be visible and firm</a:t>
            </a:r>
            <a:endParaRPr i="0" sz="1750" u="none" cap="none" strike="noStrike"/>
          </a:p>
        </p:txBody>
      </p:sp>
      <p:sp>
        <p:nvSpPr>
          <p:cNvPr id="946" name="Google Shape;946;g39d6414ca10_0_1150"/>
          <p:cNvSpPr/>
          <p:nvPr/>
        </p:nvSpPr>
        <p:spPr>
          <a:xfrm>
            <a:off x="336590" y="3643273"/>
            <a:ext cx="89640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Emotional containment precedes guidance</a:t>
            </a:r>
            <a:endParaRPr i="0" sz="1750" u="none" cap="none" strike="noStrike"/>
          </a:p>
        </p:txBody>
      </p:sp>
      <p:sp>
        <p:nvSpPr>
          <p:cNvPr id="947" name="Google Shape;947;g39d6414ca10_0_1150"/>
          <p:cNvSpPr/>
          <p:nvPr/>
        </p:nvSpPr>
        <p:spPr>
          <a:xfrm>
            <a:off x="336590" y="4085471"/>
            <a:ext cx="89640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Presence is interpreted as competence</a:t>
            </a:r>
            <a:endParaRPr i="0" sz="1750" u="none" cap="none" strike="noStrike"/>
          </a:p>
        </p:txBody>
      </p:sp>
      <p:sp>
        <p:nvSpPr>
          <p:cNvPr id="948" name="Google Shape;948;g39d6414ca10_0_1150"/>
          <p:cNvSpPr/>
          <p:nvPr/>
        </p:nvSpPr>
        <p:spPr>
          <a:xfrm>
            <a:off x="336590" y="4703524"/>
            <a:ext cx="8964000" cy="1326600"/>
          </a:xfrm>
          <a:prstGeom prst="roundRect">
            <a:avLst>
              <a:gd fmla="val 7181" name="adj"/>
            </a:avLst>
          </a:prstGeom>
          <a:solidFill>
            <a:srgbClr val="F1C0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949" name="Google Shape;949;g39d6414ca10_0_11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3404" y="5047615"/>
            <a:ext cx="283488" cy="226814"/>
          </a:xfrm>
          <a:prstGeom prst="rect">
            <a:avLst/>
          </a:prstGeom>
          <a:noFill/>
          <a:ln>
            <a:noFill/>
          </a:ln>
        </p:spPr>
      </p:pic>
      <p:sp>
        <p:nvSpPr>
          <p:cNvPr id="950" name="Google Shape;950;g39d6414ca10_0_1150"/>
          <p:cNvSpPr/>
          <p:nvPr/>
        </p:nvSpPr>
        <p:spPr>
          <a:xfrm>
            <a:off x="1073706" y="4987012"/>
            <a:ext cx="79998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0"/>
              <a:buFont typeface="Inter"/>
              <a:buNone/>
            </a:pPr>
            <a:r>
              <a:rPr b="1" i="0" lang="en-US" sz="1750" u="none" cap="none" strike="noStrike">
                <a:solidFill>
                  <a:srgbClr val="000000"/>
                </a:solidFill>
              </a:rPr>
              <a:t>Governance Anchor:</a:t>
            </a:r>
            <a:r>
              <a:rPr i="0" lang="en-US" sz="1750" u="none" cap="none" strike="noStrike">
                <a:solidFill>
                  <a:srgbClr val="000000"/>
                </a:solidFill>
              </a:rPr>
              <a:t> "Leadership becomes operational when emotional stability is restored."</a:t>
            </a:r>
            <a:endParaRPr i="0" sz="1750" u="none" cap="none" strike="noStrike"/>
          </a:p>
        </p:txBody>
      </p:sp>
      <p:pic>
        <p:nvPicPr>
          <p:cNvPr descr="preencoded.png" id="951" name="Google Shape;951;g39d6414ca10_0_11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23174" y="1486451"/>
            <a:ext cx="2907825" cy="2907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6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g39d6414ca10_0_1166"/>
          <p:cNvSpPr txBox="1"/>
          <p:nvPr>
            <p:ph idx="11" type="ftr"/>
          </p:nvPr>
        </p:nvSpPr>
        <p:spPr>
          <a:xfrm>
            <a:off x="44302" y="6574155"/>
            <a:ext cx="4572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© 2025 Innovation In Software Corporation</a:t>
            </a:r>
            <a:endParaRPr/>
          </a:p>
        </p:txBody>
      </p:sp>
      <p:sp>
        <p:nvSpPr>
          <p:cNvPr id="958" name="Google Shape;958;g39d6414ca10_0_1166"/>
          <p:cNvSpPr txBox="1"/>
          <p:nvPr>
            <p:ph idx="12" type="sldNum"/>
          </p:nvPr>
        </p:nvSpPr>
        <p:spPr>
          <a:xfrm rot="-5400000">
            <a:off x="11189118" y="5824571"/>
            <a:ext cx="13158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59" name="Google Shape;959;g39d6414ca10_0_1166"/>
          <p:cNvSpPr/>
          <p:nvPr/>
        </p:nvSpPr>
        <p:spPr>
          <a:xfrm>
            <a:off x="450890" y="532606"/>
            <a:ext cx="8964000" cy="14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SzPts val="4450"/>
              <a:buFont typeface="Nunito Sans"/>
              <a:buNone/>
            </a:pPr>
            <a:r>
              <a:rPr i="0" lang="en-US" sz="4450" u="none" cap="none" strike="noStrike">
                <a:solidFill>
                  <a:srgbClr val="D1282E"/>
                </a:solidFill>
              </a:rPr>
              <a:t>Lab Application: Decision-Making Under Pressure</a:t>
            </a:r>
            <a:endParaRPr i="0" sz="4450" u="none" cap="none" strike="noStrike"/>
          </a:p>
        </p:txBody>
      </p:sp>
      <p:sp>
        <p:nvSpPr>
          <p:cNvPr id="960" name="Google Shape;960;g39d6414ca10_0_1166"/>
          <p:cNvSpPr/>
          <p:nvPr/>
        </p:nvSpPr>
        <p:spPr>
          <a:xfrm>
            <a:off x="450890" y="2176978"/>
            <a:ext cx="89640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The lab simulates time-compressed decision cycles</a:t>
            </a:r>
            <a:endParaRPr i="0" sz="1750" u="none" cap="none" strike="noStrike"/>
          </a:p>
        </p:txBody>
      </p:sp>
      <p:sp>
        <p:nvSpPr>
          <p:cNvPr id="961" name="Google Shape;961;g39d6414ca10_0_1166"/>
          <p:cNvSpPr/>
          <p:nvPr/>
        </p:nvSpPr>
        <p:spPr>
          <a:xfrm>
            <a:off x="450890" y="2619177"/>
            <a:ext cx="89640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Stress testing posture precedes testing plans</a:t>
            </a:r>
            <a:endParaRPr i="0" sz="1750" u="none" cap="none" strike="noStrike"/>
          </a:p>
        </p:txBody>
      </p:sp>
      <p:sp>
        <p:nvSpPr>
          <p:cNvPr id="962" name="Google Shape;962;g39d6414ca10_0_1166"/>
          <p:cNvSpPr/>
          <p:nvPr/>
        </p:nvSpPr>
        <p:spPr>
          <a:xfrm>
            <a:off x="450890" y="3061375"/>
            <a:ext cx="89640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Leaders must stabilize tone before directing action</a:t>
            </a:r>
            <a:endParaRPr i="0" sz="1750" u="none" cap="none" strike="noStrike"/>
          </a:p>
        </p:txBody>
      </p:sp>
      <p:sp>
        <p:nvSpPr>
          <p:cNvPr id="963" name="Google Shape;963;g39d6414ca10_0_1166"/>
          <p:cNvSpPr/>
          <p:nvPr/>
        </p:nvSpPr>
        <p:spPr>
          <a:xfrm>
            <a:off x="450890" y="3503573"/>
            <a:ext cx="89640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Execution confidence is a leadership output</a:t>
            </a:r>
            <a:endParaRPr i="0" sz="1750" u="none" cap="none" strike="noStrike"/>
          </a:p>
        </p:txBody>
      </p:sp>
      <p:sp>
        <p:nvSpPr>
          <p:cNvPr id="964" name="Google Shape;964;g39d6414ca10_0_1166"/>
          <p:cNvSpPr/>
          <p:nvPr/>
        </p:nvSpPr>
        <p:spPr>
          <a:xfrm>
            <a:off x="450890" y="3945771"/>
            <a:ext cx="89640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Behavior under pressure becomes evidence of maturity</a:t>
            </a:r>
            <a:endParaRPr i="0" sz="1750" u="none" cap="none" strike="noStrike"/>
          </a:p>
        </p:txBody>
      </p:sp>
      <p:sp>
        <p:nvSpPr>
          <p:cNvPr id="965" name="Google Shape;965;g39d6414ca10_0_1166"/>
          <p:cNvSpPr/>
          <p:nvPr/>
        </p:nvSpPr>
        <p:spPr>
          <a:xfrm>
            <a:off x="450890" y="4563824"/>
            <a:ext cx="8964000" cy="1326600"/>
          </a:xfrm>
          <a:prstGeom prst="roundRect">
            <a:avLst>
              <a:gd fmla="val 7181" name="adj"/>
            </a:avLst>
          </a:prstGeom>
          <a:solidFill>
            <a:srgbClr val="F1C0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966" name="Google Shape;966;g39d6414ca10_0_11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704" y="4907915"/>
            <a:ext cx="283488" cy="226814"/>
          </a:xfrm>
          <a:prstGeom prst="rect">
            <a:avLst/>
          </a:prstGeom>
          <a:noFill/>
          <a:ln>
            <a:noFill/>
          </a:ln>
        </p:spPr>
      </p:pic>
      <p:sp>
        <p:nvSpPr>
          <p:cNvPr id="967" name="Google Shape;967;g39d6414ca10_0_1166"/>
          <p:cNvSpPr/>
          <p:nvPr/>
        </p:nvSpPr>
        <p:spPr>
          <a:xfrm>
            <a:off x="1188006" y="4847312"/>
            <a:ext cx="79998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0"/>
              <a:buFont typeface="Inter"/>
              <a:buNone/>
            </a:pPr>
            <a:r>
              <a:rPr b="1" i="0" lang="en-US" sz="1750" u="none" cap="none" strike="noStrike">
                <a:solidFill>
                  <a:srgbClr val="000000"/>
                </a:solidFill>
              </a:rPr>
              <a:t>Governance Anchor:</a:t>
            </a:r>
            <a:r>
              <a:rPr i="0" lang="en-US" sz="1750" u="none" cap="none" strike="noStrike">
                <a:solidFill>
                  <a:srgbClr val="000000"/>
                </a:solidFill>
              </a:rPr>
              <a:t> "Crisis leadership is proven through live posture, not documentation."</a:t>
            </a:r>
            <a:endParaRPr i="0" sz="1750" u="none" cap="none" strike="noStrike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g394a9e633d9_0_160"/>
          <p:cNvSpPr txBox="1"/>
          <p:nvPr>
            <p:ph idx="11" type="ftr"/>
          </p:nvPr>
        </p:nvSpPr>
        <p:spPr>
          <a:xfrm>
            <a:off x="9588795" y="127591"/>
            <a:ext cx="2603100" cy="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100"/>
              <a:t>“Develop a passion for learning.”</a:t>
            </a:r>
            <a:endParaRPr/>
          </a:p>
        </p:txBody>
      </p:sp>
      <p:sp>
        <p:nvSpPr>
          <p:cNvPr id="974" name="Google Shape;974;g394a9e633d9_0_160"/>
          <p:cNvSpPr txBox="1"/>
          <p:nvPr/>
        </p:nvSpPr>
        <p:spPr>
          <a:xfrm>
            <a:off x="1309200" y="2278325"/>
            <a:ext cx="95736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7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Kahootz &amp; Quiz Time</a:t>
            </a:r>
            <a:endParaRPr b="0" i="0" sz="72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39d6414ca10_0_60"/>
          <p:cNvSpPr txBox="1"/>
          <p:nvPr>
            <p:ph idx="11" type="ftr"/>
          </p:nvPr>
        </p:nvSpPr>
        <p:spPr>
          <a:xfrm>
            <a:off x="44302" y="6574155"/>
            <a:ext cx="4572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© 2025 Innovation In Software Corporation</a:t>
            </a:r>
            <a:endParaRPr/>
          </a:p>
        </p:txBody>
      </p:sp>
      <p:sp>
        <p:nvSpPr>
          <p:cNvPr id="231" name="Google Shape;231;g39d6414ca10_0_60"/>
          <p:cNvSpPr txBox="1"/>
          <p:nvPr>
            <p:ph idx="12" type="sldNum"/>
          </p:nvPr>
        </p:nvSpPr>
        <p:spPr>
          <a:xfrm rot="-5400000">
            <a:off x="11189118" y="5824571"/>
            <a:ext cx="13158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2" name="Google Shape;232;g39d6414ca10_0_60"/>
          <p:cNvSpPr/>
          <p:nvPr/>
        </p:nvSpPr>
        <p:spPr>
          <a:xfrm>
            <a:off x="361990" y="1011198"/>
            <a:ext cx="111333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SzPts val="4450"/>
              <a:buFont typeface="Nunito Sans"/>
              <a:buNone/>
            </a:pPr>
            <a:r>
              <a:rPr i="0" lang="en-US" sz="4450" u="none" cap="none" strike="noStrike">
                <a:solidFill>
                  <a:srgbClr val="D1282E"/>
                </a:solidFill>
              </a:rPr>
              <a:t>Where Leadership Commonly Breaks Down</a:t>
            </a:r>
            <a:endParaRPr i="0" sz="4450" u="none" cap="none" strike="noStrike"/>
          </a:p>
        </p:txBody>
      </p:sp>
      <p:sp>
        <p:nvSpPr>
          <p:cNvPr id="233" name="Google Shape;233;g39d6414ca10_0_60"/>
          <p:cNvSpPr/>
          <p:nvPr/>
        </p:nvSpPr>
        <p:spPr>
          <a:xfrm>
            <a:off x="361990" y="2264212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Delay in declaring the situation</a:t>
            </a:r>
            <a:endParaRPr i="0" sz="1750" u="none" cap="none" strike="noStrike"/>
          </a:p>
        </p:txBody>
      </p:sp>
      <p:sp>
        <p:nvSpPr>
          <p:cNvPr id="234" name="Google Shape;234;g39d6414ca10_0_60"/>
          <p:cNvSpPr/>
          <p:nvPr/>
        </p:nvSpPr>
        <p:spPr>
          <a:xfrm>
            <a:off x="361990" y="2706410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Indecisive posture</a:t>
            </a:r>
            <a:endParaRPr i="0" sz="1750" u="none" cap="none" strike="noStrike"/>
          </a:p>
        </p:txBody>
      </p:sp>
      <p:sp>
        <p:nvSpPr>
          <p:cNvPr id="235" name="Google Shape;235;g39d6414ca10_0_60"/>
          <p:cNvSpPr/>
          <p:nvPr/>
        </p:nvSpPr>
        <p:spPr>
          <a:xfrm>
            <a:off x="361990" y="3148608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Mixed signals to stakeholders</a:t>
            </a:r>
            <a:endParaRPr i="0" sz="1750" u="none" cap="none" strike="noStrike"/>
          </a:p>
        </p:txBody>
      </p:sp>
      <p:sp>
        <p:nvSpPr>
          <p:cNvPr id="236" name="Google Shape;236;g39d6414ca10_0_60"/>
          <p:cNvSpPr/>
          <p:nvPr/>
        </p:nvSpPr>
        <p:spPr>
          <a:xfrm>
            <a:off x="361990" y="3590806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Over-focus on technical detail</a:t>
            </a:r>
            <a:endParaRPr i="0" sz="1750" u="none" cap="none" strike="noStrike"/>
          </a:p>
        </p:txBody>
      </p:sp>
      <p:sp>
        <p:nvSpPr>
          <p:cNvPr id="237" name="Google Shape;237;g39d6414ca10_0_60"/>
          <p:cNvSpPr/>
          <p:nvPr/>
        </p:nvSpPr>
        <p:spPr>
          <a:xfrm>
            <a:off x="361990" y="4033004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Avoidance of responsibility</a:t>
            </a:r>
            <a:endParaRPr i="0" sz="1750" u="none" cap="none" strike="noStrike"/>
          </a:p>
        </p:txBody>
      </p:sp>
      <p:sp>
        <p:nvSpPr>
          <p:cNvPr id="238" name="Google Shape;238;g39d6414ca10_0_60"/>
          <p:cNvSpPr/>
          <p:nvPr/>
        </p:nvSpPr>
        <p:spPr>
          <a:xfrm>
            <a:off x="7167721" y="2264212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Emotional volatility</a:t>
            </a:r>
            <a:endParaRPr i="0" sz="1750" u="none" cap="none" strike="noStrike"/>
          </a:p>
        </p:txBody>
      </p:sp>
      <p:sp>
        <p:nvSpPr>
          <p:cNvPr id="239" name="Google Shape;239;g39d6414ca10_0_60"/>
          <p:cNvSpPr/>
          <p:nvPr/>
        </p:nvSpPr>
        <p:spPr>
          <a:xfrm>
            <a:off x="7167721" y="2706410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Conflicting direction</a:t>
            </a:r>
            <a:endParaRPr i="0" sz="1750" u="none" cap="none" strike="noStrike"/>
          </a:p>
        </p:txBody>
      </p:sp>
      <p:sp>
        <p:nvSpPr>
          <p:cNvPr id="240" name="Google Shape;240;g39d6414ca10_0_60"/>
          <p:cNvSpPr/>
          <p:nvPr/>
        </p:nvSpPr>
        <p:spPr>
          <a:xfrm>
            <a:off x="7167721" y="3148608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Inconsistent visibility</a:t>
            </a:r>
            <a:endParaRPr i="0" sz="1750" u="none" cap="none" strike="noStrike"/>
          </a:p>
        </p:txBody>
      </p:sp>
      <p:sp>
        <p:nvSpPr>
          <p:cNvPr id="241" name="Google Shape;241;g39d6414ca10_0_60"/>
          <p:cNvSpPr/>
          <p:nvPr/>
        </p:nvSpPr>
        <p:spPr>
          <a:xfrm>
            <a:off x="7167721" y="3590806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Unclear roles or authority</a:t>
            </a:r>
            <a:endParaRPr i="0" sz="1750" u="none" cap="none" strike="noStrike"/>
          </a:p>
        </p:txBody>
      </p:sp>
      <p:sp>
        <p:nvSpPr>
          <p:cNvPr id="242" name="Google Shape;242;g39d6414ca10_0_60"/>
          <p:cNvSpPr/>
          <p:nvPr/>
        </p:nvSpPr>
        <p:spPr>
          <a:xfrm>
            <a:off x="7167721" y="4033004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Fear of accountability</a:t>
            </a:r>
            <a:endParaRPr i="0" sz="1750" u="none" cap="none" strike="noStrike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39d6414ca10_0_77"/>
          <p:cNvSpPr txBox="1"/>
          <p:nvPr>
            <p:ph idx="11" type="ftr"/>
          </p:nvPr>
        </p:nvSpPr>
        <p:spPr>
          <a:xfrm>
            <a:off x="44302" y="6574155"/>
            <a:ext cx="4572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© 2025 Innovation In Software Corporation</a:t>
            </a:r>
            <a:endParaRPr/>
          </a:p>
        </p:txBody>
      </p:sp>
      <p:sp>
        <p:nvSpPr>
          <p:cNvPr id="249" name="Google Shape;249;g39d6414ca10_0_77"/>
          <p:cNvSpPr txBox="1"/>
          <p:nvPr>
            <p:ph idx="12" type="sldNum"/>
          </p:nvPr>
        </p:nvSpPr>
        <p:spPr>
          <a:xfrm rot="-5400000">
            <a:off x="11189118" y="5824571"/>
            <a:ext cx="13158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50" name="Google Shape;250;g39d6414ca10_0_77"/>
          <p:cNvSpPr/>
          <p:nvPr/>
        </p:nvSpPr>
        <p:spPr>
          <a:xfrm>
            <a:off x="374690" y="997704"/>
            <a:ext cx="8420100" cy="14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SzPts val="4450"/>
              <a:buFont typeface="Nunito Sans"/>
              <a:buNone/>
            </a:pPr>
            <a:r>
              <a:rPr i="0" lang="en-US" sz="4450" u="none" cap="none" strike="noStrike">
                <a:solidFill>
                  <a:srgbClr val="D1282E"/>
                </a:solidFill>
              </a:rPr>
              <a:t>Crisis Leadership as a Stabilizing Function</a:t>
            </a:r>
            <a:endParaRPr i="0" sz="4450" u="none" cap="none" strike="noStrike"/>
          </a:p>
        </p:txBody>
      </p:sp>
      <p:sp>
        <p:nvSpPr>
          <p:cNvPr id="251" name="Google Shape;251;g39d6414ca10_0_77"/>
          <p:cNvSpPr/>
          <p:nvPr/>
        </p:nvSpPr>
        <p:spPr>
          <a:xfrm>
            <a:off x="409465" y="3115026"/>
            <a:ext cx="84201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Leadership reduces uncertainty</a:t>
            </a:r>
            <a:endParaRPr i="0" sz="1750" u="none" cap="none" strike="noStrike"/>
          </a:p>
        </p:txBody>
      </p:sp>
      <p:sp>
        <p:nvSpPr>
          <p:cNvPr id="252" name="Google Shape;252;g39d6414ca10_0_77"/>
          <p:cNvSpPr/>
          <p:nvPr/>
        </p:nvSpPr>
        <p:spPr>
          <a:xfrm>
            <a:off x="409465" y="3557224"/>
            <a:ext cx="84201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Stability generates followership</a:t>
            </a:r>
            <a:endParaRPr i="0" sz="1750" u="none" cap="none" strike="noStrike"/>
          </a:p>
        </p:txBody>
      </p:sp>
      <p:sp>
        <p:nvSpPr>
          <p:cNvPr id="253" name="Google Shape;253;g39d6414ca10_0_77"/>
          <p:cNvSpPr/>
          <p:nvPr/>
        </p:nvSpPr>
        <p:spPr>
          <a:xfrm>
            <a:off x="409465" y="3999423"/>
            <a:ext cx="84201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Communicated calm lowers panic</a:t>
            </a:r>
            <a:endParaRPr i="0" sz="1750" u="none" cap="none" strike="noStrike"/>
          </a:p>
        </p:txBody>
      </p:sp>
      <p:sp>
        <p:nvSpPr>
          <p:cNvPr id="254" name="Google Shape;254;g39d6414ca10_0_77"/>
          <p:cNvSpPr/>
          <p:nvPr/>
        </p:nvSpPr>
        <p:spPr>
          <a:xfrm>
            <a:off x="409465" y="4441621"/>
            <a:ext cx="84201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Confidence enables execution</a:t>
            </a:r>
            <a:endParaRPr i="0" sz="1750" u="none" cap="none" strike="noStrike"/>
          </a:p>
        </p:txBody>
      </p:sp>
      <p:pic>
        <p:nvPicPr>
          <p:cNvPr descr="preencoded.png" id="255" name="Google Shape;255;g39d6414ca10_0_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91912" y="2003941"/>
            <a:ext cx="4069200" cy="406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39d6414ca10_0_89"/>
          <p:cNvSpPr txBox="1"/>
          <p:nvPr>
            <p:ph idx="11" type="ftr"/>
          </p:nvPr>
        </p:nvSpPr>
        <p:spPr>
          <a:xfrm>
            <a:off x="44302" y="6574155"/>
            <a:ext cx="4572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© 2025 Innovation In Software Corporation</a:t>
            </a:r>
            <a:endParaRPr/>
          </a:p>
        </p:txBody>
      </p:sp>
      <p:sp>
        <p:nvSpPr>
          <p:cNvPr id="262" name="Google Shape;262;g39d6414ca10_0_89"/>
          <p:cNvSpPr txBox="1"/>
          <p:nvPr>
            <p:ph idx="12" type="sldNum"/>
          </p:nvPr>
        </p:nvSpPr>
        <p:spPr>
          <a:xfrm rot="-5400000">
            <a:off x="11189118" y="5824571"/>
            <a:ext cx="13158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63" name="Google Shape;263;g39d6414ca10_0_89"/>
          <p:cNvSpPr/>
          <p:nvPr/>
        </p:nvSpPr>
        <p:spPr>
          <a:xfrm>
            <a:off x="323890" y="1150898"/>
            <a:ext cx="101745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SzPts val="4450"/>
              <a:buFont typeface="Nunito Sans"/>
              <a:buNone/>
            </a:pPr>
            <a:r>
              <a:rPr i="0" lang="en-US" sz="4250" u="none" cap="none" strike="noStrike">
                <a:solidFill>
                  <a:srgbClr val="D1282E"/>
                </a:solidFill>
              </a:rPr>
              <a:t>What People Need From a Crisis Leader</a:t>
            </a:r>
            <a:endParaRPr i="0" sz="4250" u="none" cap="none" strike="noStrike"/>
          </a:p>
        </p:txBody>
      </p:sp>
      <p:sp>
        <p:nvSpPr>
          <p:cNvPr id="264" name="Google Shape;264;g39d6414ca10_0_89"/>
          <p:cNvSpPr/>
          <p:nvPr/>
        </p:nvSpPr>
        <p:spPr>
          <a:xfrm>
            <a:off x="323890" y="2403912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Clarity</a:t>
            </a:r>
            <a:endParaRPr i="0" sz="1750" u="none" cap="none" strike="noStrike"/>
          </a:p>
        </p:txBody>
      </p:sp>
      <p:sp>
        <p:nvSpPr>
          <p:cNvPr id="265" name="Google Shape;265;g39d6414ca10_0_89"/>
          <p:cNvSpPr/>
          <p:nvPr/>
        </p:nvSpPr>
        <p:spPr>
          <a:xfrm>
            <a:off x="323890" y="2846110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Direction</a:t>
            </a:r>
            <a:endParaRPr i="0" sz="1750" u="none" cap="none" strike="noStrike"/>
          </a:p>
        </p:txBody>
      </p:sp>
      <p:sp>
        <p:nvSpPr>
          <p:cNvPr id="266" name="Google Shape;266;g39d6414ca10_0_89"/>
          <p:cNvSpPr/>
          <p:nvPr/>
        </p:nvSpPr>
        <p:spPr>
          <a:xfrm>
            <a:off x="323890" y="3288308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Emotional safety</a:t>
            </a:r>
            <a:endParaRPr i="0" sz="1750" u="none" cap="none" strike="noStrike"/>
          </a:p>
        </p:txBody>
      </p:sp>
      <p:sp>
        <p:nvSpPr>
          <p:cNvPr id="267" name="Google Shape;267;g39d6414ca10_0_89"/>
          <p:cNvSpPr/>
          <p:nvPr/>
        </p:nvSpPr>
        <p:spPr>
          <a:xfrm>
            <a:off x="323890" y="3730506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Visible presence</a:t>
            </a:r>
            <a:endParaRPr i="0" sz="1750" u="none" cap="none" strike="noStrike"/>
          </a:p>
        </p:txBody>
      </p:sp>
      <p:sp>
        <p:nvSpPr>
          <p:cNvPr id="268" name="Google Shape;268;g39d6414ca10_0_89"/>
          <p:cNvSpPr/>
          <p:nvPr/>
        </p:nvSpPr>
        <p:spPr>
          <a:xfrm>
            <a:off x="323890" y="4172704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Consistency</a:t>
            </a:r>
            <a:endParaRPr i="0" sz="1750" u="none" cap="none" strike="noStrike"/>
          </a:p>
        </p:txBody>
      </p:sp>
      <p:sp>
        <p:nvSpPr>
          <p:cNvPr id="269" name="Google Shape;269;g39d6414ca10_0_89"/>
          <p:cNvSpPr/>
          <p:nvPr/>
        </p:nvSpPr>
        <p:spPr>
          <a:xfrm>
            <a:off x="7129621" y="2403912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Confidence</a:t>
            </a:r>
            <a:endParaRPr i="0" sz="1750" u="none" cap="none" strike="noStrike"/>
          </a:p>
        </p:txBody>
      </p:sp>
      <p:sp>
        <p:nvSpPr>
          <p:cNvPr id="270" name="Google Shape;270;g39d6414ca10_0_89"/>
          <p:cNvSpPr/>
          <p:nvPr/>
        </p:nvSpPr>
        <p:spPr>
          <a:xfrm>
            <a:off x="7129621" y="2846110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Defined next steps</a:t>
            </a:r>
            <a:endParaRPr i="0" sz="1750" u="none" cap="none" strike="noStrike"/>
          </a:p>
        </p:txBody>
      </p:sp>
      <p:sp>
        <p:nvSpPr>
          <p:cNvPr id="271" name="Google Shape;271;g39d6414ca10_0_89"/>
          <p:cNvSpPr/>
          <p:nvPr/>
        </p:nvSpPr>
        <p:spPr>
          <a:xfrm>
            <a:off x="7129621" y="3288308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Protection from noise</a:t>
            </a:r>
            <a:endParaRPr i="0" sz="1750" u="none" cap="none" strike="noStrike"/>
          </a:p>
        </p:txBody>
      </p:sp>
      <p:sp>
        <p:nvSpPr>
          <p:cNvPr id="272" name="Google Shape;272;g39d6414ca10_0_89"/>
          <p:cNvSpPr/>
          <p:nvPr/>
        </p:nvSpPr>
        <p:spPr>
          <a:xfrm>
            <a:off x="7129621" y="3730506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Trustworthy tone</a:t>
            </a:r>
            <a:endParaRPr i="0" sz="1750" u="none" cap="none" strike="noStrike"/>
          </a:p>
        </p:txBody>
      </p:sp>
      <p:sp>
        <p:nvSpPr>
          <p:cNvPr id="273" name="Google Shape;273;g39d6414ca10_0_89"/>
          <p:cNvSpPr/>
          <p:nvPr/>
        </p:nvSpPr>
        <p:spPr>
          <a:xfrm>
            <a:off x="7129621" y="4172704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Predictable messaging</a:t>
            </a:r>
            <a:endParaRPr i="0" sz="1750" u="none" cap="none" strike="noStrike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39d6414ca10_0_106"/>
          <p:cNvSpPr txBox="1"/>
          <p:nvPr>
            <p:ph idx="11" type="ftr"/>
          </p:nvPr>
        </p:nvSpPr>
        <p:spPr>
          <a:xfrm>
            <a:off x="44302" y="6574155"/>
            <a:ext cx="4572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© 2025 Innovation In Software Corporation</a:t>
            </a:r>
            <a:endParaRPr/>
          </a:p>
        </p:txBody>
      </p:sp>
      <p:sp>
        <p:nvSpPr>
          <p:cNvPr id="280" name="Google Shape;280;g39d6414ca10_0_106"/>
          <p:cNvSpPr txBox="1"/>
          <p:nvPr>
            <p:ph idx="12" type="sldNum"/>
          </p:nvPr>
        </p:nvSpPr>
        <p:spPr>
          <a:xfrm rot="-5400000">
            <a:off x="11189118" y="5824571"/>
            <a:ext cx="13158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81" name="Google Shape;281;g39d6414ca10_0_106"/>
          <p:cNvSpPr/>
          <p:nvPr/>
        </p:nvSpPr>
        <p:spPr>
          <a:xfrm>
            <a:off x="501690" y="624919"/>
            <a:ext cx="8284200" cy="14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SzPts val="4450"/>
              <a:buFont typeface="Nunito Sans"/>
              <a:buNone/>
            </a:pPr>
            <a:r>
              <a:rPr i="0" lang="en-US" sz="4450" u="none" cap="none" strike="noStrike">
                <a:solidFill>
                  <a:srgbClr val="D1282E"/>
                </a:solidFill>
              </a:rPr>
              <a:t>The Hybrid Model of Crisis Leadership</a:t>
            </a:r>
            <a:endParaRPr i="0" sz="4450" u="none" cap="none" strike="noStrike"/>
          </a:p>
        </p:txBody>
      </p:sp>
      <p:sp>
        <p:nvSpPr>
          <p:cNvPr id="282" name="Google Shape;282;g39d6414ca10_0_106"/>
          <p:cNvSpPr/>
          <p:nvPr/>
        </p:nvSpPr>
        <p:spPr>
          <a:xfrm>
            <a:off x="501690" y="2930042"/>
            <a:ext cx="82842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Combines authority with calm presence</a:t>
            </a:r>
            <a:endParaRPr i="0" sz="1750" u="none" cap="none" strike="noStrike"/>
          </a:p>
        </p:txBody>
      </p:sp>
      <p:sp>
        <p:nvSpPr>
          <p:cNvPr id="283" name="Google Shape;283;g39d6414ca10_0_106"/>
          <p:cNvSpPr/>
          <p:nvPr/>
        </p:nvSpPr>
        <p:spPr>
          <a:xfrm>
            <a:off x="501690" y="3372240"/>
            <a:ext cx="82842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Uses structure without rigidity</a:t>
            </a:r>
            <a:endParaRPr i="0" sz="1750" u="none" cap="none" strike="noStrike"/>
          </a:p>
        </p:txBody>
      </p:sp>
      <p:sp>
        <p:nvSpPr>
          <p:cNvPr id="284" name="Google Shape;284;g39d6414ca10_0_106"/>
          <p:cNvSpPr/>
          <p:nvPr/>
        </p:nvSpPr>
        <p:spPr>
          <a:xfrm>
            <a:off x="501690" y="3814438"/>
            <a:ext cx="82842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Guides rather than reacts</a:t>
            </a:r>
            <a:endParaRPr i="0" sz="1750" u="none" cap="none" strike="noStrike"/>
          </a:p>
        </p:txBody>
      </p:sp>
      <p:sp>
        <p:nvSpPr>
          <p:cNvPr id="285" name="Google Shape;285;g39d6414ca10_0_106"/>
          <p:cNvSpPr/>
          <p:nvPr/>
        </p:nvSpPr>
        <p:spPr>
          <a:xfrm>
            <a:off x="501690" y="4256636"/>
            <a:ext cx="82842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Provides confidence before solutions</a:t>
            </a:r>
            <a:endParaRPr i="0" sz="1750" u="none" cap="none" strike="noStrike"/>
          </a:p>
        </p:txBody>
      </p:sp>
      <p:pic>
        <p:nvPicPr>
          <p:cNvPr descr="preencoded.png" id="286" name="Google Shape;286;g39d6414ca10_0_10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14743" y="1961356"/>
            <a:ext cx="4205169" cy="42051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Essential">
  <a:themeElements>
    <a:clrScheme name="Essent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2016-09-10T10:34:19Z</dcterms:created>
  <dc:creator>Donis Marshall</dc:creator>
</cp:coreProperties>
</file>